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2"/>
  </p:sldMasterIdLst>
  <p:notesMasterIdLst>
    <p:notesMasterId r:id="rId101"/>
  </p:notesMasterIdLst>
  <p:handoutMasterIdLst>
    <p:handoutMasterId r:id="rId102"/>
  </p:handoutMasterIdLst>
  <p:sldIdLst>
    <p:sldId id="1038" r:id="rId43"/>
    <p:sldId id="1042" r:id="rId44"/>
    <p:sldId id="445" r:id="rId45"/>
    <p:sldId id="1045" r:id="rId46"/>
    <p:sldId id="1050" r:id="rId47"/>
    <p:sldId id="1049" r:id="rId48"/>
    <p:sldId id="1051" r:id="rId49"/>
    <p:sldId id="264" r:id="rId50"/>
    <p:sldId id="260" r:id="rId51"/>
    <p:sldId id="1093" r:id="rId52"/>
    <p:sldId id="1052" r:id="rId53"/>
    <p:sldId id="267" r:id="rId54"/>
    <p:sldId id="1079" r:id="rId55"/>
    <p:sldId id="1094" r:id="rId56"/>
    <p:sldId id="1095" r:id="rId57"/>
    <p:sldId id="1053" r:id="rId58"/>
    <p:sldId id="270" r:id="rId59"/>
    <p:sldId id="1116" r:id="rId60"/>
    <p:sldId id="650" r:id="rId61"/>
    <p:sldId id="274" r:id="rId62"/>
    <p:sldId id="299" r:id="rId63"/>
    <p:sldId id="1046" r:id="rId64"/>
    <p:sldId id="1111" r:id="rId65"/>
    <p:sldId id="456" r:id="rId66"/>
    <p:sldId id="1112" r:id="rId67"/>
    <p:sldId id="458" r:id="rId68"/>
    <p:sldId id="1113" r:id="rId69"/>
    <p:sldId id="1114" r:id="rId70"/>
    <p:sldId id="1108" r:id="rId71"/>
    <p:sldId id="1109" r:id="rId72"/>
    <p:sldId id="1110" r:id="rId73"/>
    <p:sldId id="263" r:id="rId74"/>
    <p:sldId id="1115" r:id="rId75"/>
    <p:sldId id="1091" r:id="rId76"/>
    <p:sldId id="1044" r:id="rId77"/>
    <p:sldId id="257" r:id="rId78"/>
    <p:sldId id="442" r:id="rId79"/>
    <p:sldId id="443" r:id="rId80"/>
    <p:sldId id="439" r:id="rId81"/>
    <p:sldId id="1047" r:id="rId82"/>
    <p:sldId id="1056" r:id="rId83"/>
    <p:sldId id="1057" r:id="rId84"/>
    <p:sldId id="262" r:id="rId85"/>
    <p:sldId id="261" r:id="rId86"/>
    <p:sldId id="306" r:id="rId87"/>
    <p:sldId id="1096" r:id="rId88"/>
    <p:sldId id="1106" r:id="rId89"/>
    <p:sldId id="1105" r:id="rId90"/>
    <p:sldId id="1097" r:id="rId91"/>
    <p:sldId id="1098" r:id="rId92"/>
    <p:sldId id="1099" r:id="rId93"/>
    <p:sldId id="1100" r:id="rId94"/>
    <p:sldId id="1101" r:id="rId95"/>
    <p:sldId id="1102" r:id="rId96"/>
    <p:sldId id="1103" r:id="rId97"/>
    <p:sldId id="1104" r:id="rId98"/>
    <p:sldId id="258" r:id="rId99"/>
    <p:sldId id="1078" r:id="rId10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7" name="Possiel, Norm" initials="PN" lastIdx="21" clrIdx="7">
    <p:extLst>
      <p:ext uri="{19B8F6BF-5375-455C-9EA6-DF929625EA0E}">
        <p15:presenceInfo xmlns:p15="http://schemas.microsoft.com/office/powerpoint/2012/main" userId="S::Possiel.Norm@epa.gov::4e4c63b2-f965-410a-b753-ec58f8937cec" providerId="AD"/>
      </p:ext>
    </p:extLst>
  </p:cmAuthor>
  <p:cmAuthor id="1" name="Rich Mason" initials="ram" lastIdx="2" clrIdx="1"/>
  <p:cmAuthor id="8" name="Simon, Heather" initials="SH" lastIdx="2" clrIdx="8">
    <p:extLst>
      <p:ext uri="{19B8F6BF-5375-455C-9EA6-DF929625EA0E}">
        <p15:presenceInfo xmlns:p15="http://schemas.microsoft.com/office/powerpoint/2012/main" userId="S::Simon.Heather@epa.gov::55ec0a17-eeda-4f4c-a3a1-a4abe0e534b1" providerId="AD"/>
      </p:ext>
    </p:extLst>
  </p:cmAuthor>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6"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62" autoAdjust="0"/>
  </p:normalViewPr>
  <p:slideViewPr>
    <p:cSldViewPr snapToGrid="0">
      <p:cViewPr varScale="1">
        <p:scale>
          <a:sx n="81" d="100"/>
          <a:sy n="81" d="100"/>
        </p:scale>
        <p:origin x="691"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Master" Target="slideMasters/slideMaster1.xml"/><Relationship Id="rId47" Type="http://schemas.openxmlformats.org/officeDocument/2006/relationships/slide" Target="slides/slide5.xml"/><Relationship Id="rId63" Type="http://schemas.openxmlformats.org/officeDocument/2006/relationships/slide" Target="slides/slide21.xml"/><Relationship Id="rId68" Type="http://schemas.openxmlformats.org/officeDocument/2006/relationships/slide" Target="slides/slide26.xml"/><Relationship Id="rId84" Type="http://schemas.openxmlformats.org/officeDocument/2006/relationships/slide" Target="slides/slide42.xml"/><Relationship Id="rId89" Type="http://schemas.openxmlformats.org/officeDocument/2006/relationships/slide" Target="slides/slide47.xml"/><Relationship Id="rId16" Type="http://schemas.openxmlformats.org/officeDocument/2006/relationships/customXml" Target="../customXml/item16.xml"/><Relationship Id="rId107" Type="http://schemas.openxmlformats.org/officeDocument/2006/relationships/tableStyles" Target="tableStyles.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11.xml"/><Relationship Id="rId58" Type="http://schemas.openxmlformats.org/officeDocument/2006/relationships/slide" Target="slides/slide16.xml"/><Relationship Id="rId74" Type="http://schemas.openxmlformats.org/officeDocument/2006/relationships/slide" Target="slides/slide32.xml"/><Relationship Id="rId79" Type="http://schemas.openxmlformats.org/officeDocument/2006/relationships/slide" Target="slides/slide37.xml"/><Relationship Id="rId102" Type="http://schemas.openxmlformats.org/officeDocument/2006/relationships/handoutMaster" Target="handoutMasters/handoutMaster1.xml"/><Relationship Id="rId5" Type="http://schemas.openxmlformats.org/officeDocument/2006/relationships/customXml" Target="../customXml/item5.xml"/><Relationship Id="rId90" Type="http://schemas.openxmlformats.org/officeDocument/2006/relationships/slide" Target="slides/slide48.xml"/><Relationship Id="rId95" Type="http://schemas.openxmlformats.org/officeDocument/2006/relationships/slide" Target="slides/slide53.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80" Type="http://schemas.openxmlformats.org/officeDocument/2006/relationships/slide" Target="slides/slide38.xml"/><Relationship Id="rId85" Type="http://schemas.openxmlformats.org/officeDocument/2006/relationships/slide" Target="slides/slide43.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17.xml"/><Relationship Id="rId103" Type="http://schemas.openxmlformats.org/officeDocument/2006/relationships/commentAuthors" Target="commentAuthor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12.xml"/><Relationship Id="rId62" Type="http://schemas.openxmlformats.org/officeDocument/2006/relationships/slide" Target="slides/slide20.xml"/><Relationship Id="rId70" Type="http://schemas.openxmlformats.org/officeDocument/2006/relationships/slide" Target="slides/slide28.xml"/><Relationship Id="rId75" Type="http://schemas.openxmlformats.org/officeDocument/2006/relationships/slide" Target="slides/slide33.xml"/><Relationship Id="rId83" Type="http://schemas.openxmlformats.org/officeDocument/2006/relationships/slide" Target="slides/slide41.xml"/><Relationship Id="rId88" Type="http://schemas.openxmlformats.org/officeDocument/2006/relationships/slide" Target="slides/slide46.xml"/><Relationship Id="rId91" Type="http://schemas.openxmlformats.org/officeDocument/2006/relationships/slide" Target="slides/slide49.xml"/><Relationship Id="rId96"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7.xml"/><Relationship Id="rId57" Type="http://schemas.openxmlformats.org/officeDocument/2006/relationships/slide" Target="slides/slide15.xml"/><Relationship Id="rId106" Type="http://schemas.openxmlformats.org/officeDocument/2006/relationships/theme" Target="theme/theme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slide" Target="slides/slide23.xml"/><Relationship Id="rId73" Type="http://schemas.openxmlformats.org/officeDocument/2006/relationships/slide" Target="slides/slide31.xml"/><Relationship Id="rId78" Type="http://schemas.openxmlformats.org/officeDocument/2006/relationships/slide" Target="slides/slide36.xml"/><Relationship Id="rId81" Type="http://schemas.openxmlformats.org/officeDocument/2006/relationships/slide" Target="slides/slide39.xml"/><Relationship Id="rId86" Type="http://schemas.openxmlformats.org/officeDocument/2006/relationships/slide" Target="slides/slide44.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61" Type="http://schemas.openxmlformats.org/officeDocument/2006/relationships/slide" Target="slides/slide19.xml"/><Relationship Id="rId82" Type="http://schemas.openxmlformats.org/officeDocument/2006/relationships/slide" Target="slides/slide4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slide" Target="slides/slide4.xml"/><Relationship Id="rId67"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9/17/2020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9/17/2020</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6</a:t>
            </a:fld>
            <a:endParaRPr lang="en-US"/>
          </a:p>
        </p:txBody>
      </p:sp>
    </p:spTree>
    <p:extLst>
      <p:ext uri="{BB962C8B-B14F-4D97-AF65-F5344CB8AC3E}">
        <p14:creationId xmlns:p14="http://schemas.microsoft.com/office/powerpoint/2010/main" val="367892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notable difference in performance between the two models is that </a:t>
            </a:r>
            <a:r>
              <a:rPr lang="en-US" dirty="0" err="1"/>
              <a:t>CAMx</a:t>
            </a:r>
            <a:r>
              <a:rPr lang="en-US" dirty="0"/>
              <a:t> shows less under prediction bias in the area from Texas northeastward across the south and Ohio Valley, up to and along the NE Corridor.</a:t>
            </a:r>
          </a:p>
          <a:p>
            <a:r>
              <a:rPr lang="en-US" dirty="0"/>
              <a:t>Elsewhere both models tend to show similar performance.</a:t>
            </a:r>
          </a:p>
          <a:p>
            <a:endParaRPr lang="en-US" dirty="0"/>
          </a:p>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25</a:t>
            </a:fld>
            <a:endParaRPr lang="en-US"/>
          </a:p>
        </p:txBody>
      </p:sp>
    </p:spTree>
    <p:extLst>
      <p:ext uri="{BB962C8B-B14F-4D97-AF65-F5344CB8AC3E}">
        <p14:creationId xmlns:p14="http://schemas.microsoft.com/office/powerpoint/2010/main" val="217947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performance in the western portion of the US seems in 2016 seems to be fairly consistent with the performance in 2011, overall.</a:t>
            </a:r>
          </a:p>
          <a:p>
            <a:endParaRPr lang="en-US" dirty="0"/>
          </a:p>
          <a:p>
            <a:r>
              <a:rPr lang="en-US" dirty="0"/>
              <a:t>In the East, the tendency for over prediction from the Southeast to the Northeast in 2011 is not evident in 2016. However, in 2016 model bias is somewhat greater compared to 2011 in portions of the Midwest.</a:t>
            </a:r>
          </a:p>
        </p:txBody>
      </p:sp>
      <p:sp>
        <p:nvSpPr>
          <p:cNvPr id="4" name="Slide Number Placeholder 3"/>
          <p:cNvSpPr>
            <a:spLocks noGrp="1"/>
          </p:cNvSpPr>
          <p:nvPr>
            <p:ph type="sldNum" sz="quarter" idx="5"/>
          </p:nvPr>
        </p:nvSpPr>
        <p:spPr/>
        <p:txBody>
          <a:bodyPr/>
          <a:lstStyle/>
          <a:p>
            <a:fld id="{9EEB7369-67E5-418E-91FD-9213B04FEF34}" type="slidenum">
              <a:rPr lang="en-US" smtClean="0"/>
              <a:t>26</a:t>
            </a:fld>
            <a:endParaRPr lang="en-US"/>
          </a:p>
        </p:txBody>
      </p:sp>
    </p:spTree>
    <p:extLst>
      <p:ext uri="{BB962C8B-B14F-4D97-AF65-F5344CB8AC3E}">
        <p14:creationId xmlns:p14="http://schemas.microsoft.com/office/powerpoint/2010/main" val="43300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three regions, CMAQ has a higher density of pairs along the 1:1 line, compared to </a:t>
            </a:r>
            <a:r>
              <a:rPr lang="en-US" dirty="0" err="1"/>
              <a:t>CAMx</a:t>
            </a:r>
            <a:r>
              <a:rPr lang="en-US" dirty="0"/>
              <a:t>. </a:t>
            </a:r>
          </a:p>
          <a:p>
            <a:r>
              <a:rPr lang="en-US" dirty="0"/>
              <a:t>However, </a:t>
            </a:r>
            <a:r>
              <a:rPr lang="en-US" dirty="0" err="1"/>
              <a:t>obs</a:t>
            </a:r>
            <a:r>
              <a:rPr lang="en-US" dirty="0"/>
              <a:t>/predicted pairs for </a:t>
            </a:r>
            <a:r>
              <a:rPr lang="en-US" dirty="0" err="1"/>
              <a:t>CAMx</a:t>
            </a:r>
            <a:r>
              <a:rPr lang="en-US" dirty="0"/>
              <a:t> tend to follow more closely the 1:1 line throughout the distribution more so that CMAQ. </a:t>
            </a:r>
          </a:p>
          <a:p>
            <a:r>
              <a:rPr lang="en-US" dirty="0"/>
              <a:t>Also, while CMAQ tends to under predict the upper end of the distribution, </a:t>
            </a:r>
            <a:r>
              <a:rPr lang="en-US" dirty="0" err="1"/>
              <a:t>CAMx</a:t>
            </a:r>
            <a:r>
              <a:rPr lang="en-US" dirty="0"/>
              <a:t> tends to over predict in this range.</a:t>
            </a:r>
          </a:p>
        </p:txBody>
      </p:sp>
      <p:sp>
        <p:nvSpPr>
          <p:cNvPr id="4" name="Slide Number Placeholder 3"/>
          <p:cNvSpPr>
            <a:spLocks noGrp="1"/>
          </p:cNvSpPr>
          <p:nvPr>
            <p:ph type="sldNum" sz="quarter" idx="5"/>
          </p:nvPr>
        </p:nvSpPr>
        <p:spPr/>
        <p:txBody>
          <a:bodyPr/>
          <a:lstStyle/>
          <a:p>
            <a:fld id="{9EEB7369-67E5-418E-91FD-9213B04FEF34}" type="slidenum">
              <a:rPr lang="en-US" smtClean="0"/>
              <a:t>27</a:t>
            </a:fld>
            <a:endParaRPr lang="en-US"/>
          </a:p>
        </p:txBody>
      </p:sp>
    </p:spTree>
    <p:extLst>
      <p:ext uri="{BB962C8B-B14F-4D97-AF65-F5344CB8AC3E}">
        <p14:creationId xmlns:p14="http://schemas.microsoft.com/office/powerpoint/2010/main" val="69691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between CMAQ and </a:t>
            </a:r>
            <a:r>
              <a:rPr lang="en-US" dirty="0" err="1"/>
              <a:t>CAMx</a:t>
            </a:r>
            <a:r>
              <a:rPr lang="en-US" dirty="0"/>
              <a:t> for the Southeast and South regions are similar to what we see in the Northeast and Ohio Valley regions.  </a:t>
            </a:r>
          </a:p>
          <a:p>
            <a:r>
              <a:rPr lang="en-US" dirty="0"/>
              <a:t>In the Southwest, the </a:t>
            </a:r>
            <a:r>
              <a:rPr lang="en-US" dirty="0" err="1"/>
              <a:t>obs</a:t>
            </a:r>
            <a:r>
              <a:rPr lang="en-US" dirty="0"/>
              <a:t> values at the low end of the distribution are higher by 20 ppb or so compared to the </a:t>
            </a:r>
            <a:r>
              <a:rPr lang="en-US" dirty="0" err="1"/>
              <a:t>obs</a:t>
            </a:r>
            <a:r>
              <a:rPr lang="en-US" dirty="0"/>
              <a:t> values in other regions. Both models capture this regional characteristic. </a:t>
            </a:r>
          </a:p>
          <a:p>
            <a:r>
              <a:rPr lang="en-US" dirty="0"/>
              <a:t>In the West, both models under predict at the high end of the distribution – driven largely by the </a:t>
            </a:r>
            <a:r>
              <a:rPr lang="en-US" dirty="0" err="1"/>
              <a:t>obs</a:t>
            </a:r>
            <a:r>
              <a:rPr lang="en-US" dirty="0"/>
              <a:t>/predicted pairs in California.</a:t>
            </a:r>
          </a:p>
        </p:txBody>
      </p:sp>
      <p:sp>
        <p:nvSpPr>
          <p:cNvPr id="4" name="Slide Number Placeholder 3"/>
          <p:cNvSpPr>
            <a:spLocks noGrp="1"/>
          </p:cNvSpPr>
          <p:nvPr>
            <p:ph type="sldNum" sz="quarter" idx="5"/>
          </p:nvPr>
        </p:nvSpPr>
        <p:spPr/>
        <p:txBody>
          <a:bodyPr/>
          <a:lstStyle/>
          <a:p>
            <a:fld id="{9EEB7369-67E5-418E-91FD-9213B04FEF34}" type="slidenum">
              <a:rPr lang="en-US" smtClean="0"/>
              <a:t>28</a:t>
            </a:fld>
            <a:endParaRPr lang="en-US"/>
          </a:p>
        </p:txBody>
      </p:sp>
    </p:spTree>
    <p:extLst>
      <p:ext uri="{BB962C8B-B14F-4D97-AF65-F5344CB8AC3E}">
        <p14:creationId xmlns:p14="http://schemas.microsoft.com/office/powerpoint/2010/main" val="393955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underpredictions in May/June better and overpredictions in Jul-Sep worse</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29</a:t>
            </a:fld>
            <a:endParaRPr lang="en-US"/>
          </a:p>
        </p:txBody>
      </p:sp>
    </p:spTree>
    <p:extLst>
      <p:ext uri="{BB962C8B-B14F-4D97-AF65-F5344CB8AC3E}">
        <p14:creationId xmlns:p14="http://schemas.microsoft.com/office/powerpoint/2010/main" val="103336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sensitivity increases ozone making underpredictions in May/June better and overpredictions in Jul-Sep worse</a:t>
            </a:r>
          </a:p>
          <a:p>
            <a:r>
              <a:rPr lang="en-US" dirty="0"/>
              <a:t>Speciation, </a:t>
            </a:r>
            <a:r>
              <a:rPr lang="en-US" dirty="0" err="1"/>
              <a:t>kzmin</a:t>
            </a:r>
            <a:r>
              <a:rPr lang="en-US" dirty="0"/>
              <a:t>, Noah-YSU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30</a:t>
            </a:fld>
            <a:endParaRPr lang="en-US"/>
          </a:p>
        </p:txBody>
      </p:sp>
    </p:spTree>
    <p:extLst>
      <p:ext uri="{BB962C8B-B14F-4D97-AF65-F5344CB8AC3E}">
        <p14:creationId xmlns:p14="http://schemas.microsoft.com/office/powerpoint/2010/main" val="1297811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overpredictions in Jul-Sep worse</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31</a:t>
            </a:fld>
            <a:endParaRPr lang="en-US"/>
          </a:p>
        </p:txBody>
      </p:sp>
    </p:spTree>
    <p:extLst>
      <p:ext uri="{BB962C8B-B14F-4D97-AF65-F5344CB8AC3E}">
        <p14:creationId xmlns:p14="http://schemas.microsoft.com/office/powerpoint/2010/main" val="45694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underpredictions better</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32</a:t>
            </a:fld>
            <a:endParaRPr lang="en-US"/>
          </a:p>
        </p:txBody>
      </p:sp>
    </p:spTree>
    <p:extLst>
      <p:ext uri="{BB962C8B-B14F-4D97-AF65-F5344CB8AC3E}">
        <p14:creationId xmlns:p14="http://schemas.microsoft.com/office/powerpoint/2010/main" val="243916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33</a:t>
            </a:fld>
            <a:endParaRPr lang="en-US"/>
          </a:p>
        </p:txBody>
      </p:sp>
    </p:spTree>
    <p:extLst>
      <p:ext uri="{BB962C8B-B14F-4D97-AF65-F5344CB8AC3E}">
        <p14:creationId xmlns:p14="http://schemas.microsoft.com/office/powerpoint/2010/main" val="386252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55</a:t>
            </a:fld>
            <a:endParaRPr lang="en-US"/>
          </a:p>
        </p:txBody>
      </p:sp>
    </p:spTree>
    <p:extLst>
      <p:ext uri="{BB962C8B-B14F-4D97-AF65-F5344CB8AC3E}">
        <p14:creationId xmlns:p14="http://schemas.microsoft.com/office/powerpoint/2010/main" val="210020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9</a:t>
            </a:fld>
            <a:endParaRPr lang="en-US"/>
          </a:p>
        </p:txBody>
      </p:sp>
    </p:spTree>
    <p:extLst>
      <p:ext uri="{BB962C8B-B14F-4D97-AF65-F5344CB8AC3E}">
        <p14:creationId xmlns:p14="http://schemas.microsoft.com/office/powerpoint/2010/main" val="360400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Remer et al. 2005 suggest uncertainty at the 15% +- 0.05tau</a:t>
            </a:r>
          </a:p>
        </p:txBody>
      </p:sp>
      <p:sp>
        <p:nvSpPr>
          <p:cNvPr id="4" name="Slide Number Placeholder 3"/>
          <p:cNvSpPr>
            <a:spLocks noGrp="1"/>
          </p:cNvSpPr>
          <p:nvPr>
            <p:ph type="sldNum" sz="quarter" idx="5"/>
          </p:nvPr>
        </p:nvSpPr>
        <p:spPr/>
        <p:txBody>
          <a:bodyPr/>
          <a:lstStyle/>
          <a:p>
            <a:fld id="{E0B62274-8CA9-475B-B17A-0AADA802E1D7}" type="slidenum">
              <a:rPr lang="en-US" smtClean="0"/>
              <a:t>58</a:t>
            </a:fld>
            <a:endParaRPr lang="en-US"/>
          </a:p>
        </p:txBody>
      </p:sp>
    </p:spTree>
    <p:extLst>
      <p:ext uri="{BB962C8B-B14F-4D97-AF65-F5344CB8AC3E}">
        <p14:creationId xmlns:p14="http://schemas.microsoft.com/office/powerpoint/2010/main" val="110124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10</a:t>
            </a:fld>
            <a:endParaRPr lang="en-US"/>
          </a:p>
        </p:txBody>
      </p:sp>
    </p:spTree>
    <p:extLst>
      <p:ext uri="{BB962C8B-B14F-4D97-AF65-F5344CB8AC3E}">
        <p14:creationId xmlns:p14="http://schemas.microsoft.com/office/powerpoint/2010/main" val="4294472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11</a:t>
            </a:fld>
            <a:endParaRPr lang="en-US"/>
          </a:p>
        </p:txBody>
      </p:sp>
    </p:spTree>
    <p:extLst>
      <p:ext uri="{BB962C8B-B14F-4D97-AF65-F5344CB8AC3E}">
        <p14:creationId xmlns:p14="http://schemas.microsoft.com/office/powerpoint/2010/main" val="123362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14</a:t>
            </a:fld>
            <a:endParaRPr lang="en-US"/>
          </a:p>
        </p:txBody>
      </p:sp>
    </p:spTree>
    <p:extLst>
      <p:ext uri="{BB962C8B-B14F-4D97-AF65-F5344CB8AC3E}">
        <p14:creationId xmlns:p14="http://schemas.microsoft.com/office/powerpoint/2010/main" val="210554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15</a:t>
            </a:fld>
            <a:endParaRPr lang="en-US"/>
          </a:p>
        </p:txBody>
      </p:sp>
    </p:spTree>
    <p:extLst>
      <p:ext uri="{BB962C8B-B14F-4D97-AF65-F5344CB8AC3E}">
        <p14:creationId xmlns:p14="http://schemas.microsoft.com/office/powerpoint/2010/main" val="40986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21</a:t>
            </a:fld>
            <a:endParaRPr lang="en-US"/>
          </a:p>
        </p:txBody>
      </p:sp>
    </p:spTree>
    <p:extLst>
      <p:ext uri="{BB962C8B-B14F-4D97-AF65-F5344CB8AC3E}">
        <p14:creationId xmlns:p14="http://schemas.microsoft.com/office/powerpoint/2010/main" val="319831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 AQS</a:t>
            </a:r>
          </a:p>
          <a:p>
            <a:r>
              <a:rPr lang="en-US" dirty="0" err="1"/>
              <a:t>CAMx</a:t>
            </a:r>
            <a:r>
              <a:rPr lang="en-US" dirty="0"/>
              <a:t>: MB is generally underpredicted in the range of 10 to 20 ppb in the Upper Midwest and in the western US regions. </a:t>
            </a:r>
          </a:p>
          <a:p>
            <a:r>
              <a:rPr lang="en-US" dirty="0"/>
              <a:t>CMAQ: MB is generally underpredicted in the range of 10 to 20 ppb in all regions</a:t>
            </a:r>
          </a:p>
          <a:p>
            <a:endParaRPr lang="en-US" dirty="0"/>
          </a:p>
          <a:p>
            <a:r>
              <a:rPr lang="en-US" dirty="0"/>
              <a:t>Summer – AQS</a:t>
            </a:r>
          </a:p>
          <a:p>
            <a:r>
              <a:rPr lang="en-US" dirty="0"/>
              <a:t>MB for </a:t>
            </a:r>
            <a:r>
              <a:rPr lang="en-US" dirty="0" err="1"/>
              <a:t>CAMx</a:t>
            </a:r>
            <a:r>
              <a:rPr lang="en-US" dirty="0"/>
              <a:t> and CMAQ is within </a:t>
            </a:r>
            <a:r>
              <a:rPr lang="en-US" u="sng" dirty="0"/>
              <a:t>+</a:t>
            </a:r>
            <a:r>
              <a:rPr lang="en-US" dirty="0"/>
              <a:t> 10 ppb in most regions.</a:t>
            </a:r>
          </a:p>
          <a:p>
            <a:endParaRPr lang="en-US" dirty="0"/>
          </a:p>
          <a:p>
            <a:r>
              <a:rPr lang="en-US" dirty="0"/>
              <a:t>Spring/Summer – </a:t>
            </a:r>
            <a:r>
              <a:rPr lang="en-US" dirty="0" err="1"/>
              <a:t>CASTNet</a:t>
            </a:r>
            <a:endParaRPr lang="en-US" dirty="0"/>
          </a:p>
          <a:p>
            <a:r>
              <a:rPr lang="en-US" dirty="0"/>
              <a:t>CMAQ shows under prediction in the range of 10 to 20 ppb in more regions that </a:t>
            </a:r>
            <a:r>
              <a:rPr lang="en-US" dirty="0" err="1"/>
              <a:t>CAMx</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23</a:t>
            </a:fld>
            <a:endParaRPr lang="en-US"/>
          </a:p>
        </p:txBody>
      </p:sp>
    </p:spTree>
    <p:extLst>
      <p:ext uri="{BB962C8B-B14F-4D97-AF65-F5344CB8AC3E}">
        <p14:creationId xmlns:p14="http://schemas.microsoft.com/office/powerpoint/2010/main" val="276650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t>
            </a:r>
            <a:r>
              <a:rPr lang="en-US" dirty="0" err="1"/>
              <a:t>CAMx</a:t>
            </a:r>
            <a:r>
              <a:rPr lang="en-US" dirty="0"/>
              <a:t> and CMAQ under predicted MDA8 O3 during the winter and spring in all three regions. The under prediction is greater with </a:t>
            </a:r>
            <a:r>
              <a:rPr lang="en-US" dirty="0" err="1"/>
              <a:t>CAMx</a:t>
            </a:r>
            <a:r>
              <a:rPr lang="en-US" dirty="0"/>
              <a:t> than CMAQ.</a:t>
            </a:r>
          </a:p>
          <a:p>
            <a:endParaRPr lang="en-US" dirty="0"/>
          </a:p>
          <a:p>
            <a:r>
              <a:rPr lang="en-US" dirty="0"/>
              <a:t>In the Midwest and Ohio Valley, the inter-quartile range of observed values declines notably between April/May/June and July/August/September. </a:t>
            </a:r>
          </a:p>
          <a:p>
            <a:r>
              <a:rPr lang="en-US" dirty="0"/>
              <a:t>The </a:t>
            </a:r>
            <a:r>
              <a:rPr lang="en-US" dirty="0" err="1"/>
              <a:t>CAMx</a:t>
            </a:r>
            <a:r>
              <a:rPr lang="en-US" dirty="0"/>
              <a:t> and CMAQ predictions also decline beginning in July, but not to the extent of the observed data.</a:t>
            </a:r>
          </a:p>
          <a:p>
            <a:endParaRPr lang="en-US" dirty="0"/>
          </a:p>
          <a:p>
            <a:r>
              <a:rPr lang="en-US" dirty="0"/>
              <a:t>In the Northeast, the observed values peak in July as do the model predictions</a:t>
            </a:r>
          </a:p>
        </p:txBody>
      </p:sp>
      <p:sp>
        <p:nvSpPr>
          <p:cNvPr id="4" name="Slide Number Placeholder 3"/>
          <p:cNvSpPr>
            <a:spLocks noGrp="1"/>
          </p:cNvSpPr>
          <p:nvPr>
            <p:ph type="sldNum" sz="quarter" idx="5"/>
          </p:nvPr>
        </p:nvSpPr>
        <p:spPr/>
        <p:txBody>
          <a:bodyPr/>
          <a:lstStyle/>
          <a:p>
            <a:fld id="{9EEB7369-67E5-418E-91FD-9213B04FEF34}" type="slidenum">
              <a:rPr lang="en-US" smtClean="0"/>
              <a:t>24</a:t>
            </a:fld>
            <a:endParaRPr lang="en-US"/>
          </a:p>
        </p:txBody>
      </p:sp>
    </p:spTree>
    <p:extLst>
      <p:ext uri="{BB962C8B-B14F-4D97-AF65-F5344CB8AC3E}">
        <p14:creationId xmlns:p14="http://schemas.microsoft.com/office/powerpoint/2010/main" val="872935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6"/>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0274936" y="6407944"/>
            <a:ext cx="1254760" cy="365760"/>
          </a:xfrm>
        </p:spPr>
        <p:txBody>
          <a:bodyPr/>
          <a:lstStyle>
            <a:lvl1pPr>
              <a:defRPr>
                <a:solidFill>
                  <a:srgbClr val="FFFFFF"/>
                </a:solidFill>
              </a:defRPr>
            </a:lvl1pPr>
            <a:extLst/>
          </a:lstStyle>
          <a:p>
            <a:r>
              <a:rPr lang="en-US"/>
              <a:t>8/14/2017</a:t>
            </a:r>
          </a:p>
        </p:txBody>
      </p:sp>
      <p:sp>
        <p:nvSpPr>
          <p:cNvPr id="19" name="Footer Placeholder 18"/>
          <p:cNvSpPr>
            <a:spLocks noGrp="1"/>
          </p:cNvSpPr>
          <p:nvPr>
            <p:ph type="ftr" sz="quarter" idx="11"/>
          </p:nvPr>
        </p:nvSpPr>
        <p:spPr>
          <a:xfrm>
            <a:off x="0" y="6492880"/>
            <a:ext cx="4876800" cy="323015"/>
          </a:xfrm>
        </p:spPr>
        <p:txBody>
          <a:bodyPr/>
          <a:lstStyle>
            <a:lvl1pPr>
              <a:defRPr sz="1000">
                <a:solidFill>
                  <a:schemeClr val="accent1">
                    <a:tint val="20000"/>
                  </a:schemeClr>
                </a:solidFill>
              </a:defRPr>
            </a:lvl1pPr>
            <a:extLst/>
          </a:lstStyle>
          <a:p>
            <a:r>
              <a:rPr lang="en-US"/>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9/17/2020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9/17/2020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s/Charts">
    <p:spTree>
      <p:nvGrpSpPr>
        <p:cNvPr id="1" name=""/>
        <p:cNvGrpSpPr/>
        <p:nvPr/>
      </p:nvGrpSpPr>
      <p:grpSpPr>
        <a:xfrm>
          <a:off x="0" y="0"/>
          <a:ext cx="0" cy="0"/>
          <a:chOff x="0" y="0"/>
          <a:chExt cx="0" cy="0"/>
        </a:xfrm>
      </p:grpSpPr>
      <p:pic>
        <p:nvPicPr>
          <p:cNvPr id="5" name="Picture 4" descr="pp_ord_blanc.jpg"/>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4" name="Picture Placeholder 3"/>
          <p:cNvSpPr>
            <a:spLocks noGrp="1"/>
          </p:cNvSpPr>
          <p:nvPr>
            <p:ph type="pic" sz="quarter" idx="10"/>
          </p:nvPr>
        </p:nvSpPr>
        <p:spPr>
          <a:xfrm>
            <a:off x="1016000" y="1600200"/>
            <a:ext cx="10058400" cy="4724400"/>
          </a:xfrm>
        </p:spPr>
        <p:txBody>
          <a:bodyPr rtlCol="0">
            <a:normAutofit/>
          </a:bodyPr>
          <a:lstStyle>
            <a:lvl1pPr>
              <a:buClrTx/>
              <a:defRPr/>
            </a:lvl1pPr>
          </a:lstStyle>
          <a:p>
            <a:pPr lvl="0"/>
            <a:r>
              <a:rPr lang="en-US" noProof="0"/>
              <a:t>Click icon to add picture</a:t>
            </a:r>
            <a:endParaRPr lang="en-US" noProof="0" dirty="0"/>
          </a:p>
        </p:txBody>
      </p:sp>
      <p:sp>
        <p:nvSpPr>
          <p:cNvPr id="6" name="Text Placeholder 12"/>
          <p:cNvSpPr>
            <a:spLocks noGrp="1"/>
          </p:cNvSpPr>
          <p:nvPr>
            <p:ph type="body" sz="quarter" idx="1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lvl="0"/>
            <a:r>
              <a:rPr lang="en-US" noProof="0" dirty="0"/>
              <a:t>Click to edit Master text styles</a:t>
            </a:r>
          </a:p>
        </p:txBody>
      </p:sp>
      <p:sp>
        <p:nvSpPr>
          <p:cNvPr id="7" name="Date Placeholder 7"/>
          <p:cNvSpPr>
            <a:spLocks noGrp="1"/>
          </p:cNvSpPr>
          <p:nvPr>
            <p:ph type="dt" sz="half" idx="12"/>
          </p:nvPr>
        </p:nvSpPr>
        <p:spPr/>
        <p:txBody>
          <a:bodyPr/>
          <a:lstStyle>
            <a:lvl1pPr>
              <a:defRPr/>
            </a:lvl1pPr>
          </a:lstStyle>
          <a:p>
            <a:pPr>
              <a:defRPr/>
            </a:pPr>
            <a:fld id="{8AED2ECF-5266-4651-820A-37EFAE69D5E1}" type="datetime1">
              <a:rPr lang="en-US" smtClean="0"/>
              <a:t>9/17/2020</a:t>
            </a:fld>
            <a:endParaRPr lang="en-US"/>
          </a:p>
        </p:txBody>
      </p:sp>
      <p:sp>
        <p:nvSpPr>
          <p:cNvPr id="8" name="Slide Number Placeholder 8"/>
          <p:cNvSpPr>
            <a:spLocks noGrp="1"/>
          </p:cNvSpPr>
          <p:nvPr>
            <p:ph type="sldNum" sz="quarter" idx="13"/>
          </p:nvPr>
        </p:nvSpPr>
        <p:spPr>
          <a:xfrm>
            <a:off x="9144000" y="6356351"/>
            <a:ext cx="2844800" cy="365125"/>
          </a:xfrm>
        </p:spPr>
        <p:txBody>
          <a:bodyPr/>
          <a:lstStyle>
            <a:lvl1pPr>
              <a:defRPr sz="3200" b="1">
                <a:solidFill>
                  <a:schemeClr val="tx1"/>
                </a:solidFill>
                <a:latin typeface="Gill Sans MT" pitchFamily="34" charset="0"/>
              </a:defRPr>
            </a:lvl1pPr>
          </a:lstStyle>
          <a:p>
            <a:pPr>
              <a:defRPr/>
            </a:pPr>
            <a:fld id="{982EA9DB-1AB2-4E45-B0AC-1182FB3079D0}" type="slidenum">
              <a:rPr lang="en-US"/>
              <a:pPr>
                <a:defRPr/>
              </a:pPr>
              <a:t>‹#›</a:t>
            </a:fld>
            <a:endParaRPr lang="en-US" dirty="0"/>
          </a:p>
        </p:txBody>
      </p:sp>
      <p:sp>
        <p:nvSpPr>
          <p:cNvPr id="9" name="Footer Placeholder 9"/>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38616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9/17/2020</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9"/>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1444299"/>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9/17/2020</a:t>
            </a:fld>
            <a:endParaRPr lang="en-US"/>
          </a:p>
        </p:txBody>
      </p:sp>
      <p:sp>
        <p:nvSpPr>
          <p:cNvPr id="8" name="Footer Placeholder 7"/>
          <p:cNvSpPr>
            <a:spLocks noGrp="1"/>
          </p:cNvSpPr>
          <p:nvPr>
            <p:ph type="ftr" sz="quarter" idx="11"/>
          </p:nvPr>
        </p:nvSpPr>
        <p:spPr/>
        <p:txBody>
          <a:bodyPr/>
          <a:lstStyle/>
          <a:p>
            <a:r>
              <a:rPr lang="en-US"/>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9/17/2020</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lvl1pPr>
          </a:lstStyle>
          <a:p>
            <a:r>
              <a:rPr lang="en-US"/>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9/17/2020</a:t>
            </a:fld>
            <a:endParaRPr lang="en-US"/>
          </a:p>
        </p:txBody>
      </p:sp>
      <p:sp>
        <p:nvSpPr>
          <p:cNvPr id="6" name="Footer Placeholder 5"/>
          <p:cNvSpPr>
            <a:spLocks noGrp="1"/>
          </p:cNvSpPr>
          <p:nvPr>
            <p:ph type="ftr" sz="quarter" idx="11"/>
          </p:nvPr>
        </p:nvSpPr>
        <p:spPr>
          <a:xfrm>
            <a:off x="5840100" y="6407949"/>
            <a:ext cx="3134241" cy="365125"/>
          </a:xfrm>
        </p:spPr>
        <p:txBody>
          <a:bodyPr/>
          <a:lstStyle>
            <a:lvl1pPr>
              <a:defRPr>
                <a:solidFill>
                  <a:schemeClr val="tx1"/>
                </a:solidFill>
              </a:defRPr>
            </a:lvl1pPr>
            <a:extLst/>
          </a:lstStyle>
          <a:p>
            <a:r>
              <a:rPr lang="en-US"/>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9/17/2020</a:t>
            </a:fld>
            <a:endParaRPr lang="en-US"/>
          </a:p>
        </p:txBody>
      </p:sp>
      <p:sp>
        <p:nvSpPr>
          <p:cNvPr id="22" name="Footer Placeholder 21"/>
          <p:cNvSpPr>
            <a:spLocks noGrp="1"/>
          </p:cNvSpPr>
          <p:nvPr>
            <p:ph type="ftr" sz="quarter" idx="3"/>
          </p:nvPr>
        </p:nvSpPr>
        <p:spPr>
          <a:xfrm>
            <a:off x="5840100" y="6407949"/>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a:t>US EPA OAQPS, Emission Inventory and Analysis Group</a:t>
            </a:r>
          </a:p>
        </p:txBody>
      </p:sp>
      <p:sp>
        <p:nvSpPr>
          <p:cNvPr id="18" name="Slide Number Placeholder 17"/>
          <p:cNvSpPr>
            <a:spLocks noGrp="1"/>
          </p:cNvSpPr>
          <p:nvPr>
            <p:ph type="sldNum" sz="quarter" idx="4"/>
          </p:nvPr>
        </p:nvSpPr>
        <p:spPr>
          <a:xfrm>
            <a:off x="11529696" y="6407949"/>
            <a:ext cx="48768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views.cira.colostate.edu/wiki/Attachments/Inventory%20Collaborative/Documentation/2016beta_0311/MET_TSD_2016.pdf" TargetMode="External"/><Relationship Id="rId7" Type="http://schemas.openxmlformats.org/officeDocument/2006/relationships/hyperlink" Target="https://www.epa.gov/cmaq/cmaq-models-0" TargetMode="External"/><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 Id="rId6" Type="http://schemas.openxmlformats.org/officeDocument/2006/relationships/hyperlink" Target="http://www.camx.com/" TargetMode="External"/><Relationship Id="rId5" Type="http://schemas.openxmlformats.org/officeDocument/2006/relationships/hyperlink" Target="https://cmascenter.org/conference/2018/slides/0850_henderson_hemispheric-cmaq_application_2018.pptx" TargetMode="External"/><Relationship Id="rId4" Type="http://schemas.openxmlformats.org/officeDocument/2006/relationships/hyperlink" Target="https://www.geosci-model-dev.net/3/243/2010/gmd-3-243-2010-discussion.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dirty="0"/>
              <a:t>Modeling Performance Evaluation and Sensitivity Overview</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normAutofit fontScale="70000" lnSpcReduction="20000"/>
          </a:bodyPr>
          <a:lstStyle/>
          <a:p>
            <a:pPr algn="l"/>
            <a:endParaRPr lang="en-US" dirty="0"/>
          </a:p>
          <a:p>
            <a:pPr algn="l"/>
            <a:r>
              <a:rPr lang="en-US" dirty="0"/>
              <a:t>Heather Simon, Norm Possiel, Shannon Koplitz, Sharon Phillips, Barron Henderson, Brett Gantt</a:t>
            </a:r>
          </a:p>
          <a:p>
            <a:pPr algn="l"/>
            <a:r>
              <a:rPr lang="en-US" dirty="0"/>
              <a:t>U.S. EPA OAQPS</a:t>
            </a:r>
          </a:p>
        </p:txBody>
      </p:sp>
    </p:spTree>
    <p:extLst>
      <p:ext uri="{BB962C8B-B14F-4D97-AF65-F5344CB8AC3E}">
        <p14:creationId xmlns:p14="http://schemas.microsoft.com/office/powerpoint/2010/main" val="2258076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014E9-2FE4-4FC4-8404-440C6E882551}"/>
              </a:ext>
            </a:extLst>
          </p:cNvPr>
          <p:cNvSpPr>
            <a:spLocks noGrp="1"/>
          </p:cNvSpPr>
          <p:nvPr>
            <p:ph type="sldNum" sz="quarter" idx="12"/>
          </p:nvPr>
        </p:nvSpPr>
        <p:spPr/>
        <p:txBody>
          <a:bodyPr/>
          <a:lstStyle/>
          <a:p>
            <a:fld id="{61C894BD-DCE2-4A96-A9AF-225BBEAC2A40}" type="slidenum">
              <a:rPr lang="en-US" smtClean="0"/>
              <a:pPr/>
              <a:t>10</a:t>
            </a:fld>
            <a:endParaRPr lang="en-US"/>
          </a:p>
        </p:txBody>
      </p:sp>
      <p:pic>
        <p:nvPicPr>
          <p:cNvPr id="6" name="Picture 5" descr="A close up of a map&#10;&#10;Description automatically generated">
            <a:extLst>
              <a:ext uri="{FF2B5EF4-FFF2-40B4-BE49-F238E27FC236}">
                <a16:creationId xmlns:a16="http://schemas.microsoft.com/office/drawing/2014/main" id="{8790FC59-42F5-49BB-93B8-54325631B5C1}"/>
              </a:ext>
            </a:extLst>
          </p:cNvPr>
          <p:cNvPicPr>
            <a:picLocks noChangeAspect="1"/>
          </p:cNvPicPr>
          <p:nvPr/>
        </p:nvPicPr>
        <p:blipFill rotWithShape="1">
          <a:blip r:embed="rId3">
            <a:extLst>
              <a:ext uri="{28A0092B-C50C-407E-A947-70E740481C1C}">
                <a14:useLocalDpi xmlns:a14="http://schemas.microsoft.com/office/drawing/2010/main" val="0"/>
              </a:ext>
            </a:extLst>
          </a:blip>
          <a:srcRect t="50219" r="48318"/>
          <a:stretch/>
        </p:blipFill>
        <p:spPr>
          <a:xfrm>
            <a:off x="4041399" y="1136916"/>
            <a:ext cx="4195538" cy="2882741"/>
          </a:xfrm>
          <a:prstGeom prst="rect">
            <a:avLst/>
          </a:prstGeom>
        </p:spPr>
      </p:pic>
      <p:pic>
        <p:nvPicPr>
          <p:cNvPr id="8" name="Picture 7" descr="A close up of a map&#10;&#10;Description automatically generated">
            <a:extLst>
              <a:ext uri="{FF2B5EF4-FFF2-40B4-BE49-F238E27FC236}">
                <a16:creationId xmlns:a16="http://schemas.microsoft.com/office/drawing/2014/main" id="{EB645131-15D4-4622-8A1B-AB09C1FB5976}"/>
              </a:ext>
            </a:extLst>
          </p:cNvPr>
          <p:cNvPicPr>
            <a:picLocks noChangeAspect="1"/>
          </p:cNvPicPr>
          <p:nvPr/>
        </p:nvPicPr>
        <p:blipFill rotWithShape="1">
          <a:blip r:embed="rId4">
            <a:extLst>
              <a:ext uri="{28A0092B-C50C-407E-A947-70E740481C1C}">
                <a14:useLocalDpi xmlns:a14="http://schemas.microsoft.com/office/drawing/2010/main" val="0"/>
              </a:ext>
            </a:extLst>
          </a:blip>
          <a:srcRect t="49365" r="48318"/>
          <a:stretch/>
        </p:blipFill>
        <p:spPr>
          <a:xfrm>
            <a:off x="4080662" y="3326553"/>
            <a:ext cx="4195538" cy="2932188"/>
          </a:xfrm>
          <a:prstGeom prst="rect">
            <a:avLst/>
          </a:prstGeom>
        </p:spPr>
      </p:pic>
      <p:grpSp>
        <p:nvGrpSpPr>
          <p:cNvPr id="16" name="Group 15">
            <a:extLst>
              <a:ext uri="{FF2B5EF4-FFF2-40B4-BE49-F238E27FC236}">
                <a16:creationId xmlns:a16="http://schemas.microsoft.com/office/drawing/2014/main" id="{9515F2FC-185E-46B6-8679-F430752D3F67}"/>
              </a:ext>
            </a:extLst>
          </p:cNvPr>
          <p:cNvGrpSpPr>
            <a:grpSpLocks noChangeAspect="1"/>
          </p:cNvGrpSpPr>
          <p:nvPr/>
        </p:nvGrpSpPr>
        <p:grpSpPr>
          <a:xfrm>
            <a:off x="126663" y="779807"/>
            <a:ext cx="4195538" cy="3252542"/>
            <a:chOff x="975154" y="-181322"/>
            <a:chExt cx="4430412" cy="3434625"/>
          </a:xfrm>
        </p:grpSpPr>
        <p:pic>
          <p:nvPicPr>
            <p:cNvPr id="14" name="Picture 13" descr="A close up of text on a white background&#10;&#10;Description automatically generated">
              <a:extLst>
                <a:ext uri="{FF2B5EF4-FFF2-40B4-BE49-F238E27FC236}">
                  <a16:creationId xmlns:a16="http://schemas.microsoft.com/office/drawing/2014/main" id="{6227A409-ADE7-483E-9BA0-3E1C00D95CB7}"/>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48318"/>
            <a:stretch/>
          </p:blipFill>
          <p:spPr>
            <a:xfrm>
              <a:off x="975154" y="195778"/>
              <a:ext cx="4430412" cy="3057525"/>
            </a:xfrm>
            <a:prstGeom prst="rect">
              <a:avLst/>
            </a:prstGeom>
          </p:spPr>
        </p:pic>
        <p:sp>
          <p:nvSpPr>
            <p:cNvPr id="15" name="TextBox 14">
              <a:extLst>
                <a:ext uri="{FF2B5EF4-FFF2-40B4-BE49-F238E27FC236}">
                  <a16:creationId xmlns:a16="http://schemas.microsoft.com/office/drawing/2014/main" id="{6EC8C183-F3FC-4C48-9F5F-0B1D79AFBB0D}"/>
                </a:ext>
              </a:extLst>
            </p:cNvPr>
            <p:cNvSpPr txBox="1"/>
            <p:nvPr/>
          </p:nvSpPr>
          <p:spPr>
            <a:xfrm>
              <a:off x="1341731" y="-181322"/>
              <a:ext cx="3095946" cy="390008"/>
            </a:xfrm>
            <a:prstGeom prst="rect">
              <a:avLst/>
            </a:prstGeom>
            <a:noFill/>
            <a:ln>
              <a:solidFill>
                <a:schemeClr val="tx1"/>
              </a:solidFill>
            </a:ln>
          </p:spPr>
          <p:txBody>
            <a:bodyPr wrap="square" rtlCol="0">
              <a:spAutoFit/>
            </a:bodyPr>
            <a:lstStyle/>
            <a:p>
              <a:pPr algn="ctr"/>
              <a:r>
                <a:rPr lang="en-US" b="1" dirty="0" err="1"/>
                <a:t>NoahYSU</a:t>
              </a:r>
              <a:r>
                <a:rPr lang="en-US" b="1" dirty="0"/>
                <a:t> - Base</a:t>
              </a:r>
            </a:p>
          </p:txBody>
        </p:sp>
      </p:grpSp>
      <p:pic>
        <p:nvPicPr>
          <p:cNvPr id="18" name="Picture 17" descr="A close up of a map&#10;&#10;Description automatically generated">
            <a:extLst>
              <a:ext uri="{FF2B5EF4-FFF2-40B4-BE49-F238E27FC236}">
                <a16:creationId xmlns:a16="http://schemas.microsoft.com/office/drawing/2014/main" id="{FB931398-F425-49EA-995B-C37E11341866}"/>
              </a:ext>
            </a:extLst>
          </p:cNvPr>
          <p:cNvPicPr>
            <a:picLocks noChangeAspect="1"/>
          </p:cNvPicPr>
          <p:nvPr/>
        </p:nvPicPr>
        <p:blipFill rotWithShape="1">
          <a:blip r:embed="rId6">
            <a:extLst>
              <a:ext uri="{28A0092B-C50C-407E-A947-70E740481C1C}">
                <a14:useLocalDpi xmlns:a14="http://schemas.microsoft.com/office/drawing/2010/main" val="0"/>
              </a:ext>
            </a:extLst>
          </a:blip>
          <a:srcRect t="48416" r="47021"/>
          <a:stretch/>
        </p:blipFill>
        <p:spPr>
          <a:xfrm>
            <a:off x="126663" y="3355643"/>
            <a:ext cx="4300852" cy="2987136"/>
          </a:xfrm>
          <a:prstGeom prst="rect">
            <a:avLst/>
          </a:prstGeom>
        </p:spPr>
      </p:pic>
      <p:pic>
        <p:nvPicPr>
          <p:cNvPr id="22" name="Picture 21" descr="A screenshot of a cell phone screen with text&#10;&#10;Description automatically generated">
            <a:extLst>
              <a:ext uri="{FF2B5EF4-FFF2-40B4-BE49-F238E27FC236}">
                <a16:creationId xmlns:a16="http://schemas.microsoft.com/office/drawing/2014/main" id="{B0CACA1D-13B7-41E1-8010-0E96F89D2D62}"/>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r="47021"/>
          <a:stretch/>
        </p:blipFill>
        <p:spPr>
          <a:xfrm>
            <a:off x="8160291" y="1136916"/>
            <a:ext cx="4042800" cy="2721707"/>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60EF9E9F-536C-40C4-A7E9-FA9B5EFD642C}"/>
              </a:ext>
            </a:extLst>
          </p:cNvPr>
          <p:cNvPicPr>
            <a:picLocks noChangeAspect="1"/>
          </p:cNvPicPr>
          <p:nvPr/>
        </p:nvPicPr>
        <p:blipFill rotWithShape="1">
          <a:blip r:embed="rId8">
            <a:extLst>
              <a:ext uri="{28A0092B-C50C-407E-A947-70E740481C1C}">
                <a14:useLocalDpi xmlns:a14="http://schemas.microsoft.com/office/drawing/2010/main" val="0"/>
              </a:ext>
            </a:extLst>
          </a:blip>
          <a:srcRect t="50336" r="48318"/>
          <a:stretch/>
        </p:blipFill>
        <p:spPr>
          <a:xfrm>
            <a:off x="8253779" y="3381996"/>
            <a:ext cx="4027716" cy="2760932"/>
          </a:xfrm>
          <a:prstGeom prst="rect">
            <a:avLst/>
          </a:prstGeom>
        </p:spPr>
      </p:pic>
      <p:sp>
        <p:nvSpPr>
          <p:cNvPr id="21" name="TextBox 20">
            <a:extLst>
              <a:ext uri="{FF2B5EF4-FFF2-40B4-BE49-F238E27FC236}">
                <a16:creationId xmlns:a16="http://schemas.microsoft.com/office/drawing/2014/main" id="{95917529-A875-4722-A140-138E5DEE339E}"/>
              </a:ext>
            </a:extLst>
          </p:cNvPr>
          <p:cNvSpPr txBox="1"/>
          <p:nvPr/>
        </p:nvSpPr>
        <p:spPr>
          <a:xfrm rot="16200000">
            <a:off x="-565573" y="2155956"/>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5" name="TextBox 24">
            <a:extLst>
              <a:ext uri="{FF2B5EF4-FFF2-40B4-BE49-F238E27FC236}">
                <a16:creationId xmlns:a16="http://schemas.microsoft.com/office/drawing/2014/main" id="{64030E85-F989-425E-876B-0CDB5F89511D}"/>
              </a:ext>
            </a:extLst>
          </p:cNvPr>
          <p:cNvSpPr txBox="1"/>
          <p:nvPr/>
        </p:nvSpPr>
        <p:spPr>
          <a:xfrm rot="16200000">
            <a:off x="-584666" y="4455014"/>
            <a:ext cx="1916893" cy="369332"/>
          </a:xfrm>
          <a:prstGeom prst="rect">
            <a:avLst/>
          </a:prstGeom>
          <a:solidFill>
            <a:schemeClr val="bg1"/>
          </a:solidFill>
          <a:ln>
            <a:solidFill>
              <a:schemeClr val="tx1"/>
            </a:solidFill>
          </a:ln>
        </p:spPr>
        <p:txBody>
          <a:bodyPr wrap="square" rtlCol="0">
            <a:spAutoFit/>
          </a:bodyPr>
          <a:lstStyle/>
          <a:p>
            <a:pPr algn="ctr"/>
            <a:r>
              <a:rPr lang="en-US" b="1" dirty="0"/>
              <a:t>July</a:t>
            </a:r>
          </a:p>
        </p:txBody>
      </p:sp>
      <p:sp>
        <p:nvSpPr>
          <p:cNvPr id="29" name="Title 2">
            <a:extLst>
              <a:ext uri="{FF2B5EF4-FFF2-40B4-BE49-F238E27FC236}">
                <a16:creationId xmlns:a16="http://schemas.microsoft.com/office/drawing/2014/main" id="{E59C346F-1DF1-4B60-BF4F-B356635EA59F}"/>
              </a:ext>
            </a:extLst>
          </p:cNvPr>
          <p:cNvSpPr txBox="1">
            <a:spLocks/>
          </p:cNvSpPr>
          <p:nvPr/>
        </p:nvSpPr>
        <p:spPr>
          <a:xfrm>
            <a:off x="1137424" y="6139"/>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t>Key Sulfate Sensitivity Simulations </a:t>
            </a:r>
            <a:endParaRPr lang="en-US" dirty="0"/>
          </a:p>
        </p:txBody>
      </p:sp>
      <p:sp>
        <p:nvSpPr>
          <p:cNvPr id="30" name="TextBox 29">
            <a:extLst>
              <a:ext uri="{FF2B5EF4-FFF2-40B4-BE49-F238E27FC236}">
                <a16:creationId xmlns:a16="http://schemas.microsoft.com/office/drawing/2014/main" id="{7185CEAB-675F-427A-B0BE-631C65C4C78F}"/>
              </a:ext>
            </a:extLst>
          </p:cNvPr>
          <p:cNvSpPr txBox="1"/>
          <p:nvPr/>
        </p:nvSpPr>
        <p:spPr>
          <a:xfrm>
            <a:off x="4300515" y="742807"/>
            <a:ext cx="2931817" cy="369332"/>
          </a:xfrm>
          <a:prstGeom prst="rect">
            <a:avLst/>
          </a:prstGeom>
          <a:noFill/>
          <a:ln>
            <a:solidFill>
              <a:schemeClr val="tx1"/>
            </a:solidFill>
          </a:ln>
        </p:spPr>
        <p:txBody>
          <a:bodyPr wrap="square" rtlCol="0">
            <a:spAutoFit/>
          </a:bodyPr>
          <a:lstStyle/>
          <a:p>
            <a:pPr algn="ctr"/>
            <a:r>
              <a:rPr lang="en-US" b="1" dirty="0"/>
              <a:t>STAGE - Base</a:t>
            </a:r>
          </a:p>
        </p:txBody>
      </p:sp>
      <p:sp>
        <p:nvSpPr>
          <p:cNvPr id="31" name="TextBox 30">
            <a:extLst>
              <a:ext uri="{FF2B5EF4-FFF2-40B4-BE49-F238E27FC236}">
                <a16:creationId xmlns:a16="http://schemas.microsoft.com/office/drawing/2014/main" id="{36B7EEF9-76B3-4125-8033-E85200F3BBD2}"/>
              </a:ext>
            </a:extLst>
          </p:cNvPr>
          <p:cNvSpPr txBox="1"/>
          <p:nvPr/>
        </p:nvSpPr>
        <p:spPr>
          <a:xfrm>
            <a:off x="8661255" y="742807"/>
            <a:ext cx="2931817" cy="369332"/>
          </a:xfrm>
          <a:prstGeom prst="rect">
            <a:avLst/>
          </a:prstGeom>
          <a:noFill/>
          <a:ln>
            <a:solidFill>
              <a:schemeClr val="tx1"/>
            </a:solidFill>
          </a:ln>
        </p:spPr>
        <p:txBody>
          <a:bodyPr wrap="square" rtlCol="0">
            <a:spAutoFit/>
          </a:bodyPr>
          <a:lstStyle/>
          <a:p>
            <a:pPr algn="ctr"/>
            <a:r>
              <a:rPr lang="en-US" b="1" dirty="0" err="1"/>
              <a:t>GEOSChem</a:t>
            </a:r>
            <a:r>
              <a:rPr lang="en-US" b="1" dirty="0"/>
              <a:t> - Base</a:t>
            </a:r>
          </a:p>
        </p:txBody>
      </p:sp>
      <p:sp>
        <p:nvSpPr>
          <p:cNvPr id="17" name="TextBox 16">
            <a:extLst>
              <a:ext uri="{FF2B5EF4-FFF2-40B4-BE49-F238E27FC236}">
                <a16:creationId xmlns:a16="http://schemas.microsoft.com/office/drawing/2014/main" id="{E1992081-2907-41E7-B307-6E02A18495A9}"/>
              </a:ext>
            </a:extLst>
          </p:cNvPr>
          <p:cNvSpPr txBox="1"/>
          <p:nvPr/>
        </p:nvSpPr>
        <p:spPr>
          <a:xfrm>
            <a:off x="126663" y="5666301"/>
            <a:ext cx="12076427" cy="1169551"/>
          </a:xfrm>
          <a:prstGeom prst="rect">
            <a:avLst/>
          </a:prstGeom>
          <a:solidFill>
            <a:schemeClr val="bg1"/>
          </a:solidFill>
          <a:ln>
            <a:solidFill>
              <a:schemeClr val="tx1"/>
            </a:solidFill>
          </a:ln>
        </p:spPr>
        <p:txBody>
          <a:bodyPr wrap="square" rtlCol="0">
            <a:spAutoFit/>
          </a:bodyPr>
          <a:lstStyle/>
          <a:p>
            <a:r>
              <a:rPr lang="en-US" sz="1400" b="1" dirty="0"/>
              <a:t>Base run sulfate overprediction in the Western US where concentrations are very low – very small absolute bias</a:t>
            </a:r>
          </a:p>
          <a:p>
            <a:endParaRPr lang="en-US" sz="1400" b="1" dirty="0"/>
          </a:p>
          <a:p>
            <a:r>
              <a:rPr lang="en-US" sz="1400" b="1" dirty="0"/>
              <a:t>Winter Eastern US: Base run CAMx bias is mostly between -20% and +40%, Base run CMAQ underpredictions are generally less than -20%</a:t>
            </a:r>
          </a:p>
          <a:p>
            <a:endParaRPr lang="en-US" sz="1400" b="1" dirty="0"/>
          </a:p>
          <a:p>
            <a:r>
              <a:rPr lang="en-US" sz="1400" b="1" dirty="0"/>
              <a:t>Summer Ohio River Valley: Base run CAMx bias is between -20% and +20%, Base run CMAQ bias is between -40% and -20%</a:t>
            </a:r>
            <a:endParaRPr lang="en-US" b="1" dirty="0"/>
          </a:p>
        </p:txBody>
      </p:sp>
    </p:spTree>
    <p:extLst>
      <p:ext uri="{BB962C8B-B14F-4D97-AF65-F5344CB8AC3E}">
        <p14:creationId xmlns:p14="http://schemas.microsoft.com/office/powerpoint/2010/main" val="211309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B6238BA3-A780-40C2-A3B5-F042287D465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945" b="51829"/>
          <a:stretch/>
        </p:blipFill>
        <p:spPr>
          <a:xfrm>
            <a:off x="5072311" y="3871375"/>
            <a:ext cx="4286250" cy="2704484"/>
          </a:xfrm>
          <a:prstGeom prst="rect">
            <a:avLst/>
          </a:prstGeom>
        </p:spPr>
      </p:pic>
      <p:pic>
        <p:nvPicPr>
          <p:cNvPr id="6" name="Picture 5" descr="A close up of a map&#10;&#10;Description automatically generated">
            <a:extLst>
              <a:ext uri="{FF2B5EF4-FFF2-40B4-BE49-F238E27FC236}">
                <a16:creationId xmlns:a16="http://schemas.microsoft.com/office/drawing/2014/main" id="{AAB4FF1E-D6C9-4D0A-A12B-E40655409EE3}"/>
              </a:ext>
            </a:extLst>
          </p:cNvPr>
          <p:cNvPicPr>
            <a:picLocks noChangeAspect="1"/>
          </p:cNvPicPr>
          <p:nvPr/>
        </p:nvPicPr>
        <p:blipFill rotWithShape="1">
          <a:blip r:embed="rId4">
            <a:extLst>
              <a:ext uri="{28A0092B-C50C-407E-A947-70E740481C1C}">
                <a14:useLocalDpi xmlns:a14="http://schemas.microsoft.com/office/drawing/2010/main" val="0"/>
              </a:ext>
            </a:extLst>
          </a:blip>
          <a:srcRect l="49761" t="3983" r="238" b="54838"/>
          <a:stretch/>
        </p:blipFill>
        <p:spPr>
          <a:xfrm>
            <a:off x="522546" y="3871375"/>
            <a:ext cx="4286251" cy="2518127"/>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11</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fontScale="90000"/>
          </a:bodyPr>
          <a:lstStyle/>
          <a:p>
            <a:r>
              <a:rPr lang="en-US" dirty="0"/>
              <a:t>Nitrate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1464588" y="817265"/>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6020804" y="822048"/>
            <a:ext cx="2290354" cy="523220"/>
          </a:xfrm>
          <a:prstGeom prst="rect">
            <a:avLst/>
          </a:prstGeom>
          <a:noFill/>
        </p:spPr>
        <p:txBody>
          <a:bodyPr wrap="square" rtlCol="0">
            <a:spAutoFit/>
          </a:bodyPr>
          <a:lstStyle/>
          <a:p>
            <a:pPr algn="ctr"/>
            <a:r>
              <a:rPr lang="en-US" sz="2800" b="1" dirty="0"/>
              <a:t>Base CMAQ</a:t>
            </a:r>
          </a:p>
        </p:txBody>
      </p:sp>
      <p:pic>
        <p:nvPicPr>
          <p:cNvPr id="5" name="Picture 4" descr="A close up of a map&#10;&#10;Description automatically generated">
            <a:extLst>
              <a:ext uri="{FF2B5EF4-FFF2-40B4-BE49-F238E27FC236}">
                <a16:creationId xmlns:a16="http://schemas.microsoft.com/office/drawing/2014/main" id="{8D6242F9-1ECA-4F0D-A626-8EAAC3F22FEE}"/>
              </a:ext>
            </a:extLst>
          </p:cNvPr>
          <p:cNvPicPr>
            <a:picLocks noChangeAspect="1"/>
          </p:cNvPicPr>
          <p:nvPr/>
        </p:nvPicPr>
        <p:blipFill rotWithShape="1">
          <a:blip r:embed="rId5">
            <a:extLst>
              <a:ext uri="{28A0092B-C50C-407E-A947-70E740481C1C}">
                <a14:useLocalDpi xmlns:a14="http://schemas.microsoft.com/office/drawing/2010/main" val="0"/>
              </a:ext>
            </a:extLst>
          </a:blip>
          <a:srcRect l="49644" t="3427" b="53427"/>
          <a:stretch/>
        </p:blipFill>
        <p:spPr>
          <a:xfrm>
            <a:off x="513058" y="1258563"/>
            <a:ext cx="4316728" cy="2638425"/>
          </a:xfrm>
          <a:prstGeom prst="rect">
            <a:avLst/>
          </a:prstGeom>
        </p:spPr>
      </p:pic>
      <p:pic>
        <p:nvPicPr>
          <p:cNvPr id="17" name="Picture 16" descr="A close up of a map&#10;&#10;Description automatically generated">
            <a:extLst>
              <a:ext uri="{FF2B5EF4-FFF2-40B4-BE49-F238E27FC236}">
                <a16:creationId xmlns:a16="http://schemas.microsoft.com/office/drawing/2014/main" id="{D310032A-E0AC-45F3-B565-DC9BCEC8B2F8}"/>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3427" b="53427"/>
          <a:stretch/>
        </p:blipFill>
        <p:spPr>
          <a:xfrm>
            <a:off x="5023807" y="1232950"/>
            <a:ext cx="4286250" cy="2638425"/>
          </a:xfrm>
          <a:prstGeom prst="rect">
            <a:avLst/>
          </a:prstGeom>
        </p:spPr>
      </p:pic>
      <p:sp>
        <p:nvSpPr>
          <p:cNvPr id="14" name="TextBox 13">
            <a:extLst>
              <a:ext uri="{FF2B5EF4-FFF2-40B4-BE49-F238E27FC236}">
                <a16:creationId xmlns:a16="http://schemas.microsoft.com/office/drawing/2014/main" id="{63A6C5E8-98A5-4E58-8101-0F39C2BDF7DC}"/>
              </a:ext>
            </a:extLst>
          </p:cNvPr>
          <p:cNvSpPr txBox="1"/>
          <p:nvPr/>
        </p:nvSpPr>
        <p:spPr>
          <a:xfrm>
            <a:off x="9504077" y="2100334"/>
            <a:ext cx="2687072" cy="2862322"/>
          </a:xfrm>
          <a:prstGeom prst="rect">
            <a:avLst/>
          </a:prstGeom>
          <a:noFill/>
        </p:spPr>
        <p:txBody>
          <a:bodyPr wrap="square" rtlCol="0">
            <a:spAutoFit/>
          </a:bodyPr>
          <a:lstStyle/>
          <a:p>
            <a:r>
              <a:rPr lang="en-US" dirty="0"/>
              <a:t>Focus evaluation on locations with high nitrate concs</a:t>
            </a:r>
          </a:p>
          <a:p>
            <a:pPr marL="285750" indent="-285750">
              <a:buFont typeface="Arial" panose="020B0604020202020204" pitchFamily="34" charset="0"/>
              <a:buChar char="•"/>
            </a:pPr>
            <a:r>
              <a:rPr lang="en-US" dirty="0"/>
              <a:t>Winter: Midwest US and California</a:t>
            </a:r>
          </a:p>
          <a:p>
            <a:pPr marL="742950" lvl="1" indent="-285750">
              <a:buFont typeface="Arial" panose="020B0604020202020204" pitchFamily="34" charset="0"/>
              <a:buChar char="•"/>
            </a:pPr>
            <a:r>
              <a:rPr lang="en-US" sz="1200" dirty="0"/>
              <a:t>Note both models miss high winter nitrate in Salt Lake City</a:t>
            </a:r>
          </a:p>
          <a:p>
            <a:pPr marL="285750" indent="-285750">
              <a:buFont typeface="Arial" panose="020B0604020202020204" pitchFamily="34" charset="0"/>
              <a:buChar char="•"/>
            </a:pPr>
            <a:r>
              <a:rPr lang="en-US" dirty="0"/>
              <a:t>Spring: Midwest US</a:t>
            </a:r>
          </a:p>
          <a:p>
            <a:pPr marL="285750" indent="-285750">
              <a:buFont typeface="Arial" panose="020B0604020202020204" pitchFamily="34" charset="0"/>
              <a:buChar char="•"/>
            </a:pPr>
            <a:r>
              <a:rPr lang="en-US" dirty="0"/>
              <a:t>Summer (not shown): California </a:t>
            </a:r>
          </a:p>
        </p:txBody>
      </p:sp>
      <p:sp>
        <p:nvSpPr>
          <p:cNvPr id="15" name="Oval 14">
            <a:extLst>
              <a:ext uri="{FF2B5EF4-FFF2-40B4-BE49-F238E27FC236}">
                <a16:creationId xmlns:a16="http://schemas.microsoft.com/office/drawing/2014/main" id="{3456A49F-247A-4093-9F49-4D7872C23D6F}"/>
              </a:ext>
            </a:extLst>
          </p:cNvPr>
          <p:cNvSpPr/>
          <p:nvPr/>
        </p:nvSpPr>
        <p:spPr>
          <a:xfrm>
            <a:off x="4550698" y="1348229"/>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EB3C56-63A2-442A-AC6B-96D1FF23270C}"/>
              </a:ext>
            </a:extLst>
          </p:cNvPr>
          <p:cNvSpPr/>
          <p:nvPr/>
        </p:nvSpPr>
        <p:spPr>
          <a:xfrm>
            <a:off x="8983227" y="129423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8695F9-DBC4-470C-B5C8-49A15233424A}"/>
              </a:ext>
            </a:extLst>
          </p:cNvPr>
          <p:cNvSpPr/>
          <p:nvPr/>
        </p:nvSpPr>
        <p:spPr>
          <a:xfrm>
            <a:off x="4550698" y="4049388"/>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7781C6-63B7-496D-B4B8-FFC992146ED8}"/>
              </a:ext>
            </a:extLst>
          </p:cNvPr>
          <p:cNvSpPr/>
          <p:nvPr/>
        </p:nvSpPr>
        <p:spPr>
          <a:xfrm>
            <a:off x="9030969" y="3956044"/>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858841" y="2044333"/>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858841" y="4780555"/>
            <a:ext cx="2290354" cy="523220"/>
          </a:xfrm>
          <a:prstGeom prst="rect">
            <a:avLst/>
          </a:prstGeom>
          <a:noFill/>
        </p:spPr>
        <p:txBody>
          <a:bodyPr wrap="square" rtlCol="0">
            <a:spAutoFit/>
          </a:bodyPr>
          <a:lstStyle/>
          <a:p>
            <a:pPr algn="ctr"/>
            <a:r>
              <a:rPr lang="en-US" sz="2800" b="1" dirty="0"/>
              <a:t>April</a:t>
            </a:r>
          </a:p>
        </p:txBody>
      </p:sp>
    </p:spTree>
    <p:extLst>
      <p:ext uri="{BB962C8B-B14F-4D97-AF65-F5344CB8AC3E}">
        <p14:creationId xmlns:p14="http://schemas.microsoft.com/office/powerpoint/2010/main" val="270303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69850"/>
            <a:ext cx="10515600" cy="1325563"/>
          </a:xfrm>
        </p:spPr>
        <p:txBody>
          <a:bodyPr/>
          <a:lstStyle/>
          <a:p>
            <a:r>
              <a:rPr lang="en-US" dirty="0"/>
              <a:t>Nitrate Bias (%) – Overview</a:t>
            </a:r>
          </a:p>
        </p:txBody>
      </p:sp>
      <p:grpSp>
        <p:nvGrpSpPr>
          <p:cNvPr id="6" name="Group 5">
            <a:extLst>
              <a:ext uri="{FF2B5EF4-FFF2-40B4-BE49-F238E27FC236}">
                <a16:creationId xmlns:a16="http://schemas.microsoft.com/office/drawing/2014/main" id="{7C97CE1A-06ED-481E-A26C-2DE5FC8D3D46}"/>
              </a:ext>
            </a:extLst>
          </p:cNvPr>
          <p:cNvGrpSpPr/>
          <p:nvPr/>
        </p:nvGrpSpPr>
        <p:grpSpPr>
          <a:xfrm>
            <a:off x="-198912" y="3286895"/>
            <a:ext cx="10318171" cy="3719334"/>
            <a:chOff x="-84612" y="2575695"/>
            <a:chExt cx="10318171" cy="3719334"/>
          </a:xfrm>
        </p:grpSpPr>
        <p:pic>
          <p:nvPicPr>
            <p:cNvPr id="4" name="Picture 3" descr="A screenshot of a cell phone&#10;&#10;Description automatically generated">
              <a:extLst>
                <a:ext uri="{FF2B5EF4-FFF2-40B4-BE49-F238E27FC236}">
                  <a16:creationId xmlns:a16="http://schemas.microsoft.com/office/drawing/2014/main" id="{ED2286D3-3BE1-418F-B3DD-0552FFFC5ECD}"/>
                </a:ext>
              </a:extLst>
            </p:cNvPr>
            <p:cNvPicPr>
              <a:picLocks noChangeAspect="1"/>
            </p:cNvPicPr>
            <p:nvPr/>
          </p:nvPicPr>
          <p:blipFill rotWithShape="1">
            <a:blip r:embed="rId2">
              <a:extLst>
                <a:ext uri="{28A0092B-C50C-407E-A947-70E740481C1C}">
                  <a14:useLocalDpi xmlns:a14="http://schemas.microsoft.com/office/drawing/2010/main" val="0"/>
                </a:ext>
              </a:extLst>
            </a:blip>
            <a:srcRect l="34300" t="8387"/>
            <a:stretch/>
          </p:blipFill>
          <p:spPr>
            <a:xfrm>
              <a:off x="5221884" y="2575697"/>
              <a:ext cx="5011675" cy="371933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8443886-2F64-4841-BA10-7F6830A0066C}"/>
                </a:ext>
              </a:extLst>
            </p:cNvPr>
            <p:cNvPicPr>
              <a:picLocks noChangeAspect="1"/>
            </p:cNvPicPr>
            <p:nvPr/>
          </p:nvPicPr>
          <p:blipFill rotWithShape="1">
            <a:blip r:embed="rId3">
              <a:extLst>
                <a:ext uri="{28A0092B-C50C-407E-A947-70E740481C1C}">
                  <a14:useLocalDpi xmlns:a14="http://schemas.microsoft.com/office/drawing/2010/main" val="0"/>
                </a:ext>
              </a:extLst>
            </a:blip>
            <a:srcRect t="8387" r="30435"/>
            <a:stretch/>
          </p:blipFill>
          <p:spPr>
            <a:xfrm>
              <a:off x="-84612" y="2575695"/>
              <a:ext cx="5306496" cy="3719333"/>
            </a:xfrm>
            <a:prstGeom prst="rect">
              <a:avLst/>
            </a:prstGeom>
          </p:spPr>
        </p:pic>
      </p:grpSp>
      <p:sp>
        <p:nvSpPr>
          <p:cNvPr id="3" name="TextBox 2">
            <a:extLst>
              <a:ext uri="{FF2B5EF4-FFF2-40B4-BE49-F238E27FC236}">
                <a16:creationId xmlns:a16="http://schemas.microsoft.com/office/drawing/2014/main" id="{78A7E12B-63B2-4F38-BB1B-5358102A40B7}"/>
              </a:ext>
            </a:extLst>
          </p:cNvPr>
          <p:cNvSpPr txBox="1"/>
          <p:nvPr/>
        </p:nvSpPr>
        <p:spPr>
          <a:xfrm>
            <a:off x="421848" y="873882"/>
            <a:ext cx="10748659" cy="2031325"/>
          </a:xfrm>
          <a:prstGeom prst="rect">
            <a:avLst/>
          </a:prstGeom>
          <a:noFill/>
          <a:ln>
            <a:solidFill>
              <a:schemeClr val="tx1"/>
            </a:solidFill>
          </a:ln>
        </p:spPr>
        <p:txBody>
          <a:bodyPr wrap="square" rtlCol="0">
            <a:spAutoFit/>
          </a:bodyPr>
          <a:lstStyle/>
          <a:p>
            <a:r>
              <a:rPr lang="en-US" b="1" dirty="0"/>
              <a:t>California (West region) underpredicted year-round in both models</a:t>
            </a:r>
          </a:p>
          <a:p>
            <a:endParaRPr lang="en-US" b="1" dirty="0"/>
          </a:p>
          <a:p>
            <a:r>
              <a:rPr lang="en-US" b="1" dirty="0"/>
              <a:t>Winter Eastern US : Midwest shows underpredictions up to 20%, Northeast corridor shows overpredictions in both models , underpredictions in SW (including SLC), performance in both models look similar</a:t>
            </a:r>
          </a:p>
          <a:p>
            <a:endParaRPr lang="en-US" b="1" dirty="0"/>
          </a:p>
          <a:p>
            <a:r>
              <a:rPr lang="en-US" b="1" dirty="0"/>
              <a:t>Spring Midwest: CMAQ is underpredicted, CAMx bias is between -20% and + 20%</a:t>
            </a:r>
            <a:endParaRPr lang="en-US" b="1" dirty="0">
              <a:highlight>
                <a:srgbClr val="FFFF00"/>
              </a:highlight>
            </a:endParaRPr>
          </a:p>
        </p:txBody>
      </p:sp>
      <p:sp>
        <p:nvSpPr>
          <p:cNvPr id="9" name="TextBox 8">
            <a:extLst>
              <a:ext uri="{FF2B5EF4-FFF2-40B4-BE49-F238E27FC236}">
                <a16:creationId xmlns:a16="http://schemas.microsoft.com/office/drawing/2014/main" id="{CF5D5F88-972F-4592-A8A3-E42F8B9CE4C6}"/>
              </a:ext>
            </a:extLst>
          </p:cNvPr>
          <p:cNvSpPr txBox="1"/>
          <p:nvPr/>
        </p:nvSpPr>
        <p:spPr>
          <a:xfrm>
            <a:off x="2629219" y="2905207"/>
            <a:ext cx="2391893" cy="400110"/>
          </a:xfrm>
          <a:prstGeom prst="rect">
            <a:avLst/>
          </a:prstGeom>
          <a:noFill/>
        </p:spPr>
        <p:txBody>
          <a:bodyPr wrap="square" rtlCol="0">
            <a:spAutoFit/>
          </a:bodyPr>
          <a:lstStyle/>
          <a:p>
            <a:r>
              <a:rPr lang="en-US" sz="2000" b="1" dirty="0"/>
              <a:t>CMAQ 2016fh</a:t>
            </a:r>
          </a:p>
        </p:txBody>
      </p:sp>
      <p:sp>
        <p:nvSpPr>
          <p:cNvPr id="10" name="TextBox 9">
            <a:extLst>
              <a:ext uri="{FF2B5EF4-FFF2-40B4-BE49-F238E27FC236}">
                <a16:creationId xmlns:a16="http://schemas.microsoft.com/office/drawing/2014/main" id="{DBF0E9F4-4C8B-4D66-A30C-B6EA60C2F420}"/>
              </a:ext>
            </a:extLst>
          </p:cNvPr>
          <p:cNvSpPr txBox="1"/>
          <p:nvPr/>
        </p:nvSpPr>
        <p:spPr>
          <a:xfrm>
            <a:off x="5245369" y="2905207"/>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092615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6231EC-DFAF-4953-B886-588F5151FF44}"/>
              </a:ext>
            </a:extLst>
          </p:cNvPr>
          <p:cNvSpPr>
            <a:spLocks noGrp="1"/>
          </p:cNvSpPr>
          <p:nvPr>
            <p:ph type="title" idx="4294967295"/>
          </p:nvPr>
        </p:nvSpPr>
        <p:spPr>
          <a:xfrm>
            <a:off x="0" y="-307975"/>
            <a:ext cx="10515600" cy="1325563"/>
          </a:xfrm>
        </p:spPr>
        <p:txBody>
          <a:bodyPr>
            <a:normAutofit/>
          </a:bodyPr>
          <a:lstStyle/>
          <a:p>
            <a:r>
              <a:rPr lang="en-US" dirty="0"/>
              <a:t>Nitrate – 2016fh National NMB (%)</a:t>
            </a:r>
          </a:p>
        </p:txBody>
      </p:sp>
      <p:pic>
        <p:nvPicPr>
          <p:cNvPr id="4" name="Picture 3" descr="A close up of a map&#10;&#10;Description automatically generated">
            <a:extLst>
              <a:ext uri="{FF2B5EF4-FFF2-40B4-BE49-F238E27FC236}">
                <a16:creationId xmlns:a16="http://schemas.microsoft.com/office/drawing/2014/main" id="{CD887186-5E66-4E0B-A430-20C6554F56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2" t="21236" r="16533" b="18814"/>
          <a:stretch/>
        </p:blipFill>
        <p:spPr>
          <a:xfrm>
            <a:off x="636018" y="1149364"/>
            <a:ext cx="4309261" cy="2447144"/>
          </a:xfrm>
          <a:prstGeom prst="rect">
            <a:avLst/>
          </a:prstGeom>
          <a:ln>
            <a:noFill/>
          </a:ln>
        </p:spPr>
      </p:pic>
      <p:pic>
        <p:nvPicPr>
          <p:cNvPr id="9" name="Picture 8" descr="A close up of a map&#10;&#10;Description automatically generated">
            <a:extLst>
              <a:ext uri="{FF2B5EF4-FFF2-40B4-BE49-F238E27FC236}">
                <a16:creationId xmlns:a16="http://schemas.microsoft.com/office/drawing/2014/main" id="{94DAA9CD-00DE-4483-B00A-4A53EBC143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66" r="16611" b="18427"/>
          <a:stretch/>
        </p:blipFill>
        <p:spPr>
          <a:xfrm>
            <a:off x="5513885" y="1114801"/>
            <a:ext cx="4403509" cy="2518906"/>
          </a:xfrm>
          <a:prstGeom prst="rect">
            <a:avLst/>
          </a:prstGeom>
        </p:spPr>
      </p:pic>
      <p:pic>
        <p:nvPicPr>
          <p:cNvPr id="8" name="Picture 7" descr="A close up of a map&#10;&#10;Description automatically generated">
            <a:extLst>
              <a:ext uri="{FF2B5EF4-FFF2-40B4-BE49-F238E27FC236}">
                <a16:creationId xmlns:a16="http://schemas.microsoft.com/office/drawing/2014/main" id="{1FDB7314-BB67-49D7-84CC-5833ED9CFA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712" r="16611" b="19492"/>
          <a:stretch/>
        </p:blipFill>
        <p:spPr>
          <a:xfrm>
            <a:off x="511430" y="3535695"/>
            <a:ext cx="4403508" cy="2400077"/>
          </a:xfrm>
          <a:prstGeom prst="rect">
            <a:avLst/>
          </a:prstGeom>
        </p:spPr>
      </p:pic>
      <p:pic>
        <p:nvPicPr>
          <p:cNvPr id="10" name="Picture 9" descr="A close up of a map&#10;&#10;Description automatically generated">
            <a:extLst>
              <a:ext uri="{FF2B5EF4-FFF2-40B4-BE49-F238E27FC236}">
                <a16:creationId xmlns:a16="http://schemas.microsoft.com/office/drawing/2014/main" id="{7F832A02-F674-4449-9D13-1DE4B152D9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37" r="16611" b="19492"/>
          <a:stretch/>
        </p:blipFill>
        <p:spPr>
          <a:xfrm>
            <a:off x="5483544" y="3429000"/>
            <a:ext cx="4403508" cy="2427631"/>
          </a:xfrm>
          <a:prstGeom prst="rect">
            <a:avLst/>
          </a:prstGeom>
        </p:spPr>
      </p:pic>
      <p:sp>
        <p:nvSpPr>
          <p:cNvPr id="12" name="TextBox 11">
            <a:extLst>
              <a:ext uri="{FF2B5EF4-FFF2-40B4-BE49-F238E27FC236}">
                <a16:creationId xmlns:a16="http://schemas.microsoft.com/office/drawing/2014/main" id="{9ACAF5C5-7F12-460D-B4A5-E37CAD59BD40}"/>
              </a:ext>
            </a:extLst>
          </p:cNvPr>
          <p:cNvSpPr txBox="1"/>
          <p:nvPr/>
        </p:nvSpPr>
        <p:spPr>
          <a:xfrm>
            <a:off x="6580748" y="684790"/>
            <a:ext cx="2290354" cy="646331"/>
          </a:xfrm>
          <a:prstGeom prst="rect">
            <a:avLst/>
          </a:prstGeom>
          <a:noFill/>
        </p:spPr>
        <p:txBody>
          <a:bodyPr wrap="square" rtlCol="0">
            <a:spAutoFit/>
          </a:bodyPr>
          <a:lstStyle/>
          <a:p>
            <a:pPr algn="ctr"/>
            <a:r>
              <a:rPr lang="en-US" sz="3600" b="1" dirty="0"/>
              <a:t>CMAQ</a:t>
            </a:r>
          </a:p>
        </p:txBody>
      </p:sp>
      <p:sp>
        <p:nvSpPr>
          <p:cNvPr id="13" name="TextBox 12">
            <a:extLst>
              <a:ext uri="{FF2B5EF4-FFF2-40B4-BE49-F238E27FC236}">
                <a16:creationId xmlns:a16="http://schemas.microsoft.com/office/drawing/2014/main" id="{36C81666-AE06-410F-8DB4-686D62B38CC3}"/>
              </a:ext>
            </a:extLst>
          </p:cNvPr>
          <p:cNvSpPr txBox="1"/>
          <p:nvPr/>
        </p:nvSpPr>
        <p:spPr>
          <a:xfrm rot="16200000">
            <a:off x="-681195" y="1775018"/>
            <a:ext cx="2290354" cy="584775"/>
          </a:xfrm>
          <a:prstGeom prst="rect">
            <a:avLst/>
          </a:prstGeom>
          <a:noFill/>
        </p:spPr>
        <p:txBody>
          <a:bodyPr wrap="square" rtlCol="0">
            <a:spAutoFit/>
          </a:bodyPr>
          <a:lstStyle/>
          <a:p>
            <a:pPr algn="ctr"/>
            <a:r>
              <a:rPr lang="en-US" sz="3200" b="1" dirty="0"/>
              <a:t>Winter</a:t>
            </a:r>
          </a:p>
        </p:txBody>
      </p:sp>
      <p:sp>
        <p:nvSpPr>
          <p:cNvPr id="14" name="TextBox 13">
            <a:extLst>
              <a:ext uri="{FF2B5EF4-FFF2-40B4-BE49-F238E27FC236}">
                <a16:creationId xmlns:a16="http://schemas.microsoft.com/office/drawing/2014/main" id="{6739F114-DA09-4E2E-9032-CBB349E99D8F}"/>
              </a:ext>
            </a:extLst>
          </p:cNvPr>
          <p:cNvSpPr txBox="1"/>
          <p:nvPr/>
        </p:nvSpPr>
        <p:spPr>
          <a:xfrm rot="16200000">
            <a:off x="-681194" y="4498208"/>
            <a:ext cx="2290354" cy="584775"/>
          </a:xfrm>
          <a:prstGeom prst="rect">
            <a:avLst/>
          </a:prstGeom>
          <a:noFill/>
        </p:spPr>
        <p:txBody>
          <a:bodyPr wrap="square" rtlCol="0">
            <a:spAutoFit/>
          </a:bodyPr>
          <a:lstStyle/>
          <a:p>
            <a:pPr algn="ctr"/>
            <a:r>
              <a:rPr lang="en-US" sz="3200" b="1" dirty="0"/>
              <a:t>Spring</a:t>
            </a:r>
          </a:p>
        </p:txBody>
      </p:sp>
      <p:sp>
        <p:nvSpPr>
          <p:cNvPr id="16" name="TextBox 15">
            <a:extLst>
              <a:ext uri="{FF2B5EF4-FFF2-40B4-BE49-F238E27FC236}">
                <a16:creationId xmlns:a16="http://schemas.microsoft.com/office/drawing/2014/main" id="{0AF9645A-FAD4-4B49-B0F2-5AD7B607BD7B}"/>
              </a:ext>
            </a:extLst>
          </p:cNvPr>
          <p:cNvSpPr txBox="1"/>
          <p:nvPr/>
        </p:nvSpPr>
        <p:spPr>
          <a:xfrm>
            <a:off x="1423299" y="718546"/>
            <a:ext cx="2290354" cy="584775"/>
          </a:xfrm>
          <a:prstGeom prst="rect">
            <a:avLst/>
          </a:prstGeom>
          <a:noFill/>
        </p:spPr>
        <p:txBody>
          <a:bodyPr wrap="square" rtlCol="0">
            <a:spAutoFit/>
          </a:bodyPr>
          <a:lstStyle/>
          <a:p>
            <a:pPr algn="ctr"/>
            <a:r>
              <a:rPr lang="en-US" sz="3200" b="1" dirty="0"/>
              <a:t>CAMx</a:t>
            </a:r>
          </a:p>
        </p:txBody>
      </p:sp>
      <p:pic>
        <p:nvPicPr>
          <p:cNvPr id="17" name="Picture 16" descr="A close up of a map&#10;&#10;Description automatically generated">
            <a:extLst>
              <a:ext uri="{FF2B5EF4-FFF2-40B4-BE49-F238E27FC236}">
                <a16:creationId xmlns:a16="http://schemas.microsoft.com/office/drawing/2014/main" id="{B9560ED9-E7D9-428B-9FD3-94E5E78B17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89" t="20921" b="19130"/>
          <a:stretch/>
        </p:blipFill>
        <p:spPr>
          <a:xfrm>
            <a:off x="10250461" y="1315558"/>
            <a:ext cx="1515116" cy="4226884"/>
          </a:xfrm>
          <a:prstGeom prst="rect">
            <a:avLst/>
          </a:prstGeom>
        </p:spPr>
      </p:pic>
      <p:sp>
        <p:nvSpPr>
          <p:cNvPr id="18" name="TextBox 17">
            <a:extLst>
              <a:ext uri="{FF2B5EF4-FFF2-40B4-BE49-F238E27FC236}">
                <a16:creationId xmlns:a16="http://schemas.microsoft.com/office/drawing/2014/main" id="{CB65E322-6F81-491A-9588-9BA5713997E5}"/>
              </a:ext>
            </a:extLst>
          </p:cNvPr>
          <p:cNvSpPr txBox="1"/>
          <p:nvPr/>
        </p:nvSpPr>
        <p:spPr>
          <a:xfrm>
            <a:off x="144261" y="5550709"/>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models</a:t>
            </a:r>
          </a:p>
          <a:p>
            <a:endParaRPr lang="en-US" sz="1200" b="1" dirty="0"/>
          </a:p>
          <a:p>
            <a:r>
              <a:rPr lang="en-US" sz="1200" b="1" dirty="0"/>
              <a:t>Winter Eastern US : Midwest shows underpredictions up to 20%, Northeast corridor shows overpredictions in both models , underpredictions in SW (including SLC), performance in both models look similar</a:t>
            </a:r>
          </a:p>
          <a:p>
            <a:endParaRPr lang="en-US" sz="1200" b="1" dirty="0"/>
          </a:p>
          <a:p>
            <a:r>
              <a:rPr lang="en-US" sz="1200" b="1" dirty="0"/>
              <a:t>Spring Midwest: CMAQ is underpredicted, CAMx bias is between -20% and + 20%</a:t>
            </a:r>
            <a:endParaRPr lang="en-US" sz="1200" b="1" dirty="0">
              <a:highlight>
                <a:srgbClr val="FFFF00"/>
              </a:highlight>
            </a:endParaRPr>
          </a:p>
        </p:txBody>
      </p:sp>
    </p:spTree>
    <p:extLst>
      <p:ext uri="{BB962C8B-B14F-4D97-AF65-F5344CB8AC3E}">
        <p14:creationId xmlns:p14="http://schemas.microsoft.com/office/powerpoint/2010/main" val="401598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1047E7-EE2C-439C-B102-53F9F5CBC47F}"/>
              </a:ext>
            </a:extLst>
          </p:cNvPr>
          <p:cNvSpPr>
            <a:spLocks noGrp="1"/>
          </p:cNvSpPr>
          <p:nvPr>
            <p:ph type="sldNum" sz="quarter" idx="12"/>
          </p:nvPr>
        </p:nvSpPr>
        <p:spPr/>
        <p:txBody>
          <a:bodyPr/>
          <a:lstStyle/>
          <a:p>
            <a:fld id="{61C894BD-DCE2-4A96-A9AF-225BBEAC2A40}" type="slidenum">
              <a:rPr lang="en-US" smtClean="0"/>
              <a:pPr/>
              <a:t>14</a:t>
            </a:fld>
            <a:endParaRPr lang="en-US"/>
          </a:p>
        </p:txBody>
      </p:sp>
      <p:sp>
        <p:nvSpPr>
          <p:cNvPr id="5" name="Slide Number Placeholder 2">
            <a:extLst>
              <a:ext uri="{FF2B5EF4-FFF2-40B4-BE49-F238E27FC236}">
                <a16:creationId xmlns:a16="http://schemas.microsoft.com/office/drawing/2014/main" id="{A18C4CE1-D115-41F8-B24A-65A7D2129492}"/>
              </a:ext>
            </a:extLst>
          </p:cNvPr>
          <p:cNvSpPr txBox="1">
            <a:spLocks/>
          </p:cNvSpPr>
          <p:nvPr/>
        </p:nvSpPr>
        <p:spPr>
          <a:xfrm>
            <a:off x="11529696" y="7211138"/>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14</a:t>
            </a:fld>
            <a:endParaRPr lang="en-US"/>
          </a:p>
        </p:txBody>
      </p:sp>
      <p:pic>
        <p:nvPicPr>
          <p:cNvPr id="27" name="Picture 26" descr="A close up of a map&#10;&#10;Description automatically generated">
            <a:extLst>
              <a:ext uri="{FF2B5EF4-FFF2-40B4-BE49-F238E27FC236}">
                <a16:creationId xmlns:a16="http://schemas.microsoft.com/office/drawing/2014/main" id="{6DE8D5B8-B778-4559-A8A2-16850FAE4AC1}"/>
              </a:ext>
            </a:extLst>
          </p:cNvPr>
          <p:cNvPicPr>
            <a:picLocks noChangeAspect="1"/>
          </p:cNvPicPr>
          <p:nvPr/>
        </p:nvPicPr>
        <p:blipFill rotWithShape="1">
          <a:blip r:embed="rId3">
            <a:extLst>
              <a:ext uri="{28A0092B-C50C-407E-A947-70E740481C1C}">
                <a14:useLocalDpi xmlns:a14="http://schemas.microsoft.com/office/drawing/2010/main" val="0"/>
              </a:ext>
            </a:extLst>
          </a:blip>
          <a:srcRect l="2107" t="47286" r="47875" b="2815"/>
          <a:stretch/>
        </p:blipFill>
        <p:spPr>
          <a:xfrm>
            <a:off x="375208" y="868439"/>
            <a:ext cx="4073403" cy="2898782"/>
          </a:xfrm>
          <a:prstGeom prst="rect">
            <a:avLst/>
          </a:prstGeom>
        </p:spPr>
      </p:pic>
      <p:pic>
        <p:nvPicPr>
          <p:cNvPr id="31" name="Picture 30" descr="A close up of a map&#10;&#10;Description automatically generated">
            <a:extLst>
              <a:ext uri="{FF2B5EF4-FFF2-40B4-BE49-F238E27FC236}">
                <a16:creationId xmlns:a16="http://schemas.microsoft.com/office/drawing/2014/main" id="{EAD2BBF0-5D61-4D12-88F4-65237A010AD9}"/>
              </a:ext>
            </a:extLst>
          </p:cNvPr>
          <p:cNvPicPr>
            <a:picLocks noChangeAspect="1"/>
          </p:cNvPicPr>
          <p:nvPr/>
        </p:nvPicPr>
        <p:blipFill rotWithShape="1">
          <a:blip r:embed="rId4">
            <a:extLst>
              <a:ext uri="{28A0092B-C50C-407E-A947-70E740481C1C}">
                <a14:useLocalDpi xmlns:a14="http://schemas.microsoft.com/office/drawing/2010/main" val="0"/>
              </a:ext>
            </a:extLst>
          </a:blip>
          <a:srcRect t="50297" r="48490"/>
          <a:stretch/>
        </p:blipFill>
        <p:spPr>
          <a:xfrm>
            <a:off x="8029708" y="1064319"/>
            <a:ext cx="4194910" cy="2887395"/>
          </a:xfrm>
          <a:prstGeom prst="rect">
            <a:avLst/>
          </a:prstGeom>
        </p:spPr>
      </p:pic>
      <p:pic>
        <p:nvPicPr>
          <p:cNvPr id="35" name="Picture 34" descr="A close up of a map&#10;&#10;Description automatically generated">
            <a:extLst>
              <a:ext uri="{FF2B5EF4-FFF2-40B4-BE49-F238E27FC236}">
                <a16:creationId xmlns:a16="http://schemas.microsoft.com/office/drawing/2014/main" id="{374AE1D8-0F4F-4EDD-BAE6-9C0453DBC04D}"/>
              </a:ext>
            </a:extLst>
          </p:cNvPr>
          <p:cNvPicPr>
            <a:picLocks noChangeAspect="1"/>
          </p:cNvPicPr>
          <p:nvPr/>
        </p:nvPicPr>
        <p:blipFill rotWithShape="1">
          <a:blip r:embed="rId5">
            <a:extLst>
              <a:ext uri="{28A0092B-C50C-407E-A947-70E740481C1C}">
                <a14:useLocalDpi xmlns:a14="http://schemas.microsoft.com/office/drawing/2010/main" val="0"/>
              </a:ext>
            </a:extLst>
          </a:blip>
          <a:srcRect l="1442" t="48806" r="48558" b="1689"/>
          <a:stretch/>
        </p:blipFill>
        <p:spPr>
          <a:xfrm>
            <a:off x="4276790" y="978784"/>
            <a:ext cx="4071938" cy="2875893"/>
          </a:xfrm>
          <a:prstGeom prst="rect">
            <a:avLst/>
          </a:prstGeom>
        </p:spPr>
      </p:pic>
      <p:sp>
        <p:nvSpPr>
          <p:cNvPr id="16" name="Title 2">
            <a:extLst>
              <a:ext uri="{FF2B5EF4-FFF2-40B4-BE49-F238E27FC236}">
                <a16:creationId xmlns:a16="http://schemas.microsoft.com/office/drawing/2014/main" id="{175573E7-3039-4719-A2AA-397F8FC06E86}"/>
              </a:ext>
            </a:extLst>
          </p:cNvPr>
          <p:cNvSpPr txBox="1">
            <a:spLocks/>
          </p:cNvSpPr>
          <p:nvPr/>
        </p:nvSpPr>
        <p:spPr>
          <a:xfrm>
            <a:off x="556896" y="0"/>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t>Key Nitrate Sensitivity Simulations: CAMx </a:t>
            </a:r>
          </a:p>
        </p:txBody>
      </p:sp>
      <p:sp>
        <p:nvSpPr>
          <p:cNvPr id="18" name="TextBox 17">
            <a:extLst>
              <a:ext uri="{FF2B5EF4-FFF2-40B4-BE49-F238E27FC236}">
                <a16:creationId xmlns:a16="http://schemas.microsoft.com/office/drawing/2014/main" id="{615DED56-5D07-425D-AA7E-5502FD3365DE}"/>
              </a:ext>
            </a:extLst>
          </p:cNvPr>
          <p:cNvSpPr txBox="1"/>
          <p:nvPr/>
        </p:nvSpPr>
        <p:spPr>
          <a:xfrm rot="16200000">
            <a:off x="-661829" y="2155956"/>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1" name="TextBox 20">
            <a:extLst>
              <a:ext uri="{FF2B5EF4-FFF2-40B4-BE49-F238E27FC236}">
                <a16:creationId xmlns:a16="http://schemas.microsoft.com/office/drawing/2014/main" id="{667F09CF-D287-4238-BAD3-DB0EB4A3A571}"/>
              </a:ext>
            </a:extLst>
          </p:cNvPr>
          <p:cNvSpPr txBox="1"/>
          <p:nvPr/>
        </p:nvSpPr>
        <p:spPr>
          <a:xfrm>
            <a:off x="8436396" y="683773"/>
            <a:ext cx="2931817" cy="369332"/>
          </a:xfrm>
          <a:prstGeom prst="rect">
            <a:avLst/>
          </a:prstGeom>
          <a:noFill/>
          <a:ln>
            <a:solidFill>
              <a:schemeClr val="tx1"/>
            </a:solidFill>
          </a:ln>
        </p:spPr>
        <p:txBody>
          <a:bodyPr wrap="square" rtlCol="0">
            <a:spAutoFit/>
          </a:bodyPr>
          <a:lstStyle/>
          <a:p>
            <a:pPr algn="ctr"/>
            <a:r>
              <a:rPr lang="en-US" b="1" dirty="0" err="1"/>
              <a:t>GEOSChem</a:t>
            </a:r>
            <a:r>
              <a:rPr lang="en-US" b="1" dirty="0"/>
              <a:t> - Base</a:t>
            </a:r>
          </a:p>
        </p:txBody>
      </p:sp>
      <p:sp>
        <p:nvSpPr>
          <p:cNvPr id="22" name="TextBox 21">
            <a:extLst>
              <a:ext uri="{FF2B5EF4-FFF2-40B4-BE49-F238E27FC236}">
                <a16:creationId xmlns:a16="http://schemas.microsoft.com/office/drawing/2014/main" id="{C0E0766B-EDB3-4EA9-B202-36CA6711AEA6}"/>
              </a:ext>
            </a:extLst>
          </p:cNvPr>
          <p:cNvSpPr txBox="1"/>
          <p:nvPr/>
        </p:nvSpPr>
        <p:spPr>
          <a:xfrm>
            <a:off x="4536279" y="683773"/>
            <a:ext cx="2931817" cy="369332"/>
          </a:xfrm>
          <a:prstGeom prst="rect">
            <a:avLst/>
          </a:prstGeom>
          <a:noFill/>
          <a:ln>
            <a:solidFill>
              <a:schemeClr val="tx1"/>
            </a:solidFill>
          </a:ln>
        </p:spPr>
        <p:txBody>
          <a:bodyPr wrap="square" rtlCol="0">
            <a:spAutoFit/>
          </a:bodyPr>
          <a:lstStyle/>
          <a:p>
            <a:pPr algn="ctr"/>
            <a:r>
              <a:rPr lang="en-US" b="1" dirty="0" err="1"/>
              <a:t>Rscale</a:t>
            </a:r>
            <a:r>
              <a:rPr lang="en-US" b="1" dirty="0"/>
              <a:t> - Base</a:t>
            </a:r>
          </a:p>
        </p:txBody>
      </p:sp>
      <p:sp>
        <p:nvSpPr>
          <p:cNvPr id="24" name="TextBox 23">
            <a:extLst>
              <a:ext uri="{FF2B5EF4-FFF2-40B4-BE49-F238E27FC236}">
                <a16:creationId xmlns:a16="http://schemas.microsoft.com/office/drawing/2014/main" id="{5E152E9D-7CA8-44E9-9885-2F101069EA2A}"/>
              </a:ext>
            </a:extLst>
          </p:cNvPr>
          <p:cNvSpPr txBox="1"/>
          <p:nvPr/>
        </p:nvSpPr>
        <p:spPr>
          <a:xfrm>
            <a:off x="654464" y="683773"/>
            <a:ext cx="2931817" cy="369332"/>
          </a:xfrm>
          <a:prstGeom prst="rect">
            <a:avLst/>
          </a:prstGeom>
          <a:noFill/>
          <a:ln>
            <a:solidFill>
              <a:schemeClr val="tx1"/>
            </a:solidFill>
          </a:ln>
        </p:spPr>
        <p:txBody>
          <a:bodyPr wrap="square" rtlCol="0">
            <a:spAutoFit/>
          </a:bodyPr>
          <a:lstStyle/>
          <a:p>
            <a:pPr algn="ctr"/>
            <a:r>
              <a:rPr lang="en-US" b="1" dirty="0" err="1"/>
              <a:t>BiDi</a:t>
            </a:r>
            <a:r>
              <a:rPr lang="en-US" b="1" dirty="0"/>
              <a:t> - Base</a:t>
            </a:r>
          </a:p>
        </p:txBody>
      </p:sp>
      <p:pic>
        <p:nvPicPr>
          <p:cNvPr id="7" name="Picture 6" descr="A close up of a map&#10;&#10;Description automatically generated">
            <a:extLst>
              <a:ext uri="{FF2B5EF4-FFF2-40B4-BE49-F238E27FC236}">
                <a16:creationId xmlns:a16="http://schemas.microsoft.com/office/drawing/2014/main" id="{3D97D0CB-7662-47C2-9589-8CEB8ABAE758}"/>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r="48463"/>
          <a:stretch/>
        </p:blipFill>
        <p:spPr>
          <a:xfrm>
            <a:off x="8037595" y="3259592"/>
            <a:ext cx="4197109" cy="2904649"/>
          </a:xfrm>
          <a:prstGeom prst="rect">
            <a:avLst/>
          </a:prstGeom>
        </p:spPr>
      </p:pic>
      <p:pic>
        <p:nvPicPr>
          <p:cNvPr id="10" name="Picture 9" descr="A close up of a map&#10;&#10;Description automatically generated">
            <a:extLst>
              <a:ext uri="{FF2B5EF4-FFF2-40B4-BE49-F238E27FC236}">
                <a16:creationId xmlns:a16="http://schemas.microsoft.com/office/drawing/2014/main" id="{643D03AE-5501-4D10-84BC-5451342510A2}"/>
              </a:ext>
            </a:extLst>
          </p:cNvPr>
          <p:cNvPicPr>
            <a:picLocks noChangeAspect="1"/>
          </p:cNvPicPr>
          <p:nvPr/>
        </p:nvPicPr>
        <p:blipFill rotWithShape="1">
          <a:blip r:embed="rId7">
            <a:extLst>
              <a:ext uri="{28A0092B-C50C-407E-A947-70E740481C1C}">
                <a14:useLocalDpi xmlns:a14="http://schemas.microsoft.com/office/drawing/2010/main" val="0"/>
              </a:ext>
            </a:extLst>
          </a:blip>
          <a:srcRect t="49806" r="50000"/>
          <a:stretch/>
        </p:blipFill>
        <p:spPr>
          <a:xfrm>
            <a:off x="4123438" y="3271952"/>
            <a:ext cx="4071938" cy="2915919"/>
          </a:xfrm>
          <a:prstGeom prst="rect">
            <a:avLst/>
          </a:prstGeom>
        </p:spPr>
      </p:pic>
      <p:pic>
        <p:nvPicPr>
          <p:cNvPr id="4" name="Picture 3" descr="A close up of a map&#10;&#10;Description automatically generated">
            <a:extLst>
              <a:ext uri="{FF2B5EF4-FFF2-40B4-BE49-F238E27FC236}">
                <a16:creationId xmlns:a16="http://schemas.microsoft.com/office/drawing/2014/main" id="{3B948BCB-5AAC-43E4-BF3F-D004B4EEEED6}"/>
              </a:ext>
            </a:extLst>
          </p:cNvPr>
          <p:cNvPicPr>
            <a:picLocks noChangeAspect="1"/>
          </p:cNvPicPr>
          <p:nvPr/>
        </p:nvPicPr>
        <p:blipFill rotWithShape="1">
          <a:blip r:embed="rId8">
            <a:extLst>
              <a:ext uri="{28A0092B-C50C-407E-A947-70E740481C1C}">
                <a14:useLocalDpi xmlns:a14="http://schemas.microsoft.com/office/drawing/2010/main" val="0"/>
              </a:ext>
            </a:extLst>
          </a:blip>
          <a:srcRect l="550" t="49195" r="50000" b="2903"/>
          <a:stretch/>
        </p:blipFill>
        <p:spPr>
          <a:xfrm>
            <a:off x="269239" y="3246321"/>
            <a:ext cx="4027146" cy="2782769"/>
          </a:xfrm>
          <a:prstGeom prst="rect">
            <a:avLst/>
          </a:prstGeom>
        </p:spPr>
      </p:pic>
      <p:sp>
        <p:nvSpPr>
          <p:cNvPr id="19" name="TextBox 18">
            <a:extLst>
              <a:ext uri="{FF2B5EF4-FFF2-40B4-BE49-F238E27FC236}">
                <a16:creationId xmlns:a16="http://schemas.microsoft.com/office/drawing/2014/main" id="{1CD71AD1-8549-4711-803F-97F1C99FE46F}"/>
              </a:ext>
            </a:extLst>
          </p:cNvPr>
          <p:cNvSpPr txBox="1"/>
          <p:nvPr/>
        </p:nvSpPr>
        <p:spPr>
          <a:xfrm rot="16200000">
            <a:off x="-687742" y="4310242"/>
            <a:ext cx="1916893" cy="369332"/>
          </a:xfrm>
          <a:prstGeom prst="rect">
            <a:avLst/>
          </a:prstGeom>
          <a:solidFill>
            <a:schemeClr val="bg1"/>
          </a:solidFill>
          <a:ln>
            <a:solidFill>
              <a:schemeClr val="tx1"/>
            </a:solidFill>
          </a:ln>
        </p:spPr>
        <p:txBody>
          <a:bodyPr wrap="square" rtlCol="0">
            <a:spAutoFit/>
          </a:bodyPr>
          <a:lstStyle/>
          <a:p>
            <a:pPr algn="ctr"/>
            <a:r>
              <a:rPr lang="en-US" b="1" dirty="0"/>
              <a:t>April</a:t>
            </a:r>
          </a:p>
        </p:txBody>
      </p:sp>
      <p:sp>
        <p:nvSpPr>
          <p:cNvPr id="25" name="TextBox 24">
            <a:extLst>
              <a:ext uri="{FF2B5EF4-FFF2-40B4-BE49-F238E27FC236}">
                <a16:creationId xmlns:a16="http://schemas.microsoft.com/office/drawing/2014/main" id="{1AFFCCA2-1D07-4121-84B5-39779E5B69B4}"/>
              </a:ext>
            </a:extLst>
          </p:cNvPr>
          <p:cNvSpPr txBox="1"/>
          <p:nvPr/>
        </p:nvSpPr>
        <p:spPr>
          <a:xfrm>
            <a:off x="62642" y="5608896"/>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base run model simulations</a:t>
            </a:r>
          </a:p>
          <a:p>
            <a:endParaRPr lang="en-US" sz="1200" b="1" dirty="0"/>
          </a:p>
          <a:p>
            <a:r>
              <a:rPr lang="en-US" sz="1200" b="1" dirty="0"/>
              <a:t>Winter Eastern US base model runs: Midwest shows underpredictions up to 20%, Northeast corridor shows overpredictions in both models, underpredictions in SW (including SLC), performance in both models look similar</a:t>
            </a:r>
          </a:p>
          <a:p>
            <a:endParaRPr lang="en-US" sz="1200" b="1" dirty="0"/>
          </a:p>
          <a:p>
            <a:r>
              <a:rPr lang="en-US" sz="1200" b="1" dirty="0"/>
              <a:t>Spring Midwest: Base run CMAQ is underpredicted, Base run CAMx bias is between -20% and + 20%</a:t>
            </a:r>
            <a:endParaRPr lang="en-US" sz="1200" b="1" dirty="0">
              <a:highlight>
                <a:srgbClr val="FFFF00"/>
              </a:highlight>
            </a:endParaRPr>
          </a:p>
        </p:txBody>
      </p:sp>
    </p:spTree>
    <p:extLst>
      <p:ext uri="{BB962C8B-B14F-4D97-AF65-F5344CB8AC3E}">
        <p14:creationId xmlns:p14="http://schemas.microsoft.com/office/powerpoint/2010/main" val="115015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close up of a map&#10;&#10;Description automatically generated">
            <a:extLst>
              <a:ext uri="{FF2B5EF4-FFF2-40B4-BE49-F238E27FC236}">
                <a16:creationId xmlns:a16="http://schemas.microsoft.com/office/drawing/2014/main" id="{32B020A3-2867-496A-87E2-84E63ADDE770}"/>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50000" r="48895"/>
          <a:stretch/>
        </p:blipFill>
        <p:spPr>
          <a:xfrm>
            <a:off x="4262678" y="925131"/>
            <a:ext cx="3988545" cy="2904649"/>
          </a:xfrm>
          <a:prstGeom prst="rect">
            <a:avLst/>
          </a:prstGeom>
        </p:spPr>
      </p:pic>
      <p:sp>
        <p:nvSpPr>
          <p:cNvPr id="3" name="Slide Number Placeholder 2">
            <a:extLst>
              <a:ext uri="{FF2B5EF4-FFF2-40B4-BE49-F238E27FC236}">
                <a16:creationId xmlns:a16="http://schemas.microsoft.com/office/drawing/2014/main" id="{281047E7-EE2C-439C-B102-53F9F5CBC47F}"/>
              </a:ext>
            </a:extLst>
          </p:cNvPr>
          <p:cNvSpPr>
            <a:spLocks noGrp="1"/>
          </p:cNvSpPr>
          <p:nvPr>
            <p:ph type="sldNum" sz="quarter" idx="12"/>
          </p:nvPr>
        </p:nvSpPr>
        <p:spPr/>
        <p:txBody>
          <a:bodyPr/>
          <a:lstStyle/>
          <a:p>
            <a:fld id="{61C894BD-DCE2-4A96-A9AF-225BBEAC2A40}" type="slidenum">
              <a:rPr lang="en-US" smtClean="0"/>
              <a:pPr/>
              <a:t>15</a:t>
            </a:fld>
            <a:endParaRPr lang="en-US"/>
          </a:p>
        </p:txBody>
      </p:sp>
      <p:sp>
        <p:nvSpPr>
          <p:cNvPr id="5" name="Slide Number Placeholder 2">
            <a:extLst>
              <a:ext uri="{FF2B5EF4-FFF2-40B4-BE49-F238E27FC236}">
                <a16:creationId xmlns:a16="http://schemas.microsoft.com/office/drawing/2014/main" id="{07ADDF7D-EF06-43F7-8AC4-4AF001269665}"/>
              </a:ext>
            </a:extLst>
          </p:cNvPr>
          <p:cNvSpPr txBox="1">
            <a:spLocks/>
          </p:cNvSpPr>
          <p:nvPr/>
        </p:nvSpPr>
        <p:spPr>
          <a:xfrm>
            <a:off x="11529696" y="6407949"/>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15</a:t>
            </a:fld>
            <a:endParaRPr lang="en-US"/>
          </a:p>
        </p:txBody>
      </p:sp>
      <p:sp>
        <p:nvSpPr>
          <p:cNvPr id="6" name="Slide Number Placeholder 2">
            <a:extLst>
              <a:ext uri="{FF2B5EF4-FFF2-40B4-BE49-F238E27FC236}">
                <a16:creationId xmlns:a16="http://schemas.microsoft.com/office/drawing/2014/main" id="{36869D51-B2A3-4B8A-933B-05FE89159F75}"/>
              </a:ext>
            </a:extLst>
          </p:cNvPr>
          <p:cNvSpPr txBox="1">
            <a:spLocks/>
          </p:cNvSpPr>
          <p:nvPr/>
        </p:nvSpPr>
        <p:spPr>
          <a:xfrm>
            <a:off x="11529696" y="7211138"/>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15</a:t>
            </a:fld>
            <a:endParaRPr lang="en-US"/>
          </a:p>
        </p:txBody>
      </p:sp>
      <p:pic>
        <p:nvPicPr>
          <p:cNvPr id="14" name="Picture 13" descr="A close up of a map&#10;&#10;Description automatically generated">
            <a:extLst>
              <a:ext uri="{FF2B5EF4-FFF2-40B4-BE49-F238E27FC236}">
                <a16:creationId xmlns:a16="http://schemas.microsoft.com/office/drawing/2014/main" id="{565D4046-3808-416D-B2AB-6A462CAC4BB6}"/>
              </a:ext>
            </a:extLst>
          </p:cNvPr>
          <p:cNvPicPr>
            <a:picLocks noChangeAspect="1"/>
          </p:cNvPicPr>
          <p:nvPr/>
        </p:nvPicPr>
        <p:blipFill rotWithShape="1">
          <a:blip r:embed="rId4">
            <a:extLst>
              <a:ext uri="{28A0092B-C50C-407E-A947-70E740481C1C}">
                <a14:useLocalDpi xmlns:a14="http://schemas.microsoft.com/office/drawing/2010/main" val="0"/>
              </a:ext>
            </a:extLst>
          </a:blip>
          <a:srcRect t="50495" r="48895"/>
          <a:stretch/>
        </p:blipFill>
        <p:spPr>
          <a:xfrm>
            <a:off x="373504" y="975717"/>
            <a:ext cx="4161927" cy="2875893"/>
          </a:xfrm>
          <a:prstGeom prst="rect">
            <a:avLst/>
          </a:prstGeom>
        </p:spPr>
      </p:pic>
      <p:pic>
        <p:nvPicPr>
          <p:cNvPr id="28" name="Picture 27" descr="A close up of a map&#10;&#10;Description automatically generated">
            <a:extLst>
              <a:ext uri="{FF2B5EF4-FFF2-40B4-BE49-F238E27FC236}">
                <a16:creationId xmlns:a16="http://schemas.microsoft.com/office/drawing/2014/main" id="{F6211CDD-AE03-4B48-9CEF-76C188571553}"/>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50000"/>
          <a:stretch/>
        </p:blipFill>
        <p:spPr>
          <a:xfrm>
            <a:off x="8125283" y="880731"/>
            <a:ext cx="4071938" cy="2904649"/>
          </a:xfrm>
          <a:prstGeom prst="rect">
            <a:avLst/>
          </a:prstGeom>
        </p:spPr>
      </p:pic>
      <p:sp>
        <p:nvSpPr>
          <p:cNvPr id="19" name="Title 2">
            <a:extLst>
              <a:ext uri="{FF2B5EF4-FFF2-40B4-BE49-F238E27FC236}">
                <a16:creationId xmlns:a16="http://schemas.microsoft.com/office/drawing/2014/main" id="{6B69CA9E-9611-4C68-92AD-86FEECB07356}"/>
              </a:ext>
            </a:extLst>
          </p:cNvPr>
          <p:cNvSpPr txBox="1">
            <a:spLocks/>
          </p:cNvSpPr>
          <p:nvPr/>
        </p:nvSpPr>
        <p:spPr>
          <a:xfrm>
            <a:off x="556896" y="0"/>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t>Key Nitrate Sensitivity Simulations: CMAQ</a:t>
            </a:r>
          </a:p>
        </p:txBody>
      </p:sp>
      <p:sp>
        <p:nvSpPr>
          <p:cNvPr id="20" name="TextBox 19">
            <a:extLst>
              <a:ext uri="{FF2B5EF4-FFF2-40B4-BE49-F238E27FC236}">
                <a16:creationId xmlns:a16="http://schemas.microsoft.com/office/drawing/2014/main" id="{3B644CDD-EF9A-4378-9B84-C69C52052D82}"/>
              </a:ext>
            </a:extLst>
          </p:cNvPr>
          <p:cNvSpPr txBox="1"/>
          <p:nvPr/>
        </p:nvSpPr>
        <p:spPr>
          <a:xfrm rot="16200000">
            <a:off x="-651409" y="1975480"/>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2" name="TextBox 21">
            <a:extLst>
              <a:ext uri="{FF2B5EF4-FFF2-40B4-BE49-F238E27FC236}">
                <a16:creationId xmlns:a16="http://schemas.microsoft.com/office/drawing/2014/main" id="{B0E22B6E-3907-42B6-A5CE-51EC1E89FB12}"/>
              </a:ext>
            </a:extLst>
          </p:cNvPr>
          <p:cNvSpPr txBox="1"/>
          <p:nvPr/>
        </p:nvSpPr>
        <p:spPr>
          <a:xfrm>
            <a:off x="672826" y="773668"/>
            <a:ext cx="2931817" cy="369332"/>
          </a:xfrm>
          <a:prstGeom prst="rect">
            <a:avLst/>
          </a:prstGeom>
          <a:solidFill>
            <a:schemeClr val="bg1"/>
          </a:solidFill>
          <a:ln>
            <a:solidFill>
              <a:schemeClr val="tx1"/>
            </a:solidFill>
          </a:ln>
        </p:spPr>
        <p:txBody>
          <a:bodyPr wrap="square" rtlCol="0">
            <a:spAutoFit/>
          </a:bodyPr>
          <a:lstStyle/>
          <a:p>
            <a:pPr algn="ctr"/>
            <a:r>
              <a:rPr lang="en-US" b="1" dirty="0" err="1"/>
              <a:t>BiDi</a:t>
            </a:r>
            <a:r>
              <a:rPr lang="en-US" b="1" dirty="0"/>
              <a:t> (M3DRY)- Base</a:t>
            </a:r>
          </a:p>
        </p:txBody>
      </p:sp>
      <p:sp>
        <p:nvSpPr>
          <p:cNvPr id="23" name="TextBox 22">
            <a:extLst>
              <a:ext uri="{FF2B5EF4-FFF2-40B4-BE49-F238E27FC236}">
                <a16:creationId xmlns:a16="http://schemas.microsoft.com/office/drawing/2014/main" id="{65422ED9-8C5F-4CF2-9644-5A75C7883DC9}"/>
              </a:ext>
            </a:extLst>
          </p:cNvPr>
          <p:cNvSpPr txBox="1"/>
          <p:nvPr/>
        </p:nvSpPr>
        <p:spPr>
          <a:xfrm>
            <a:off x="4630091" y="735783"/>
            <a:ext cx="2931817" cy="369332"/>
          </a:xfrm>
          <a:prstGeom prst="rect">
            <a:avLst/>
          </a:prstGeom>
          <a:solidFill>
            <a:schemeClr val="bg1"/>
          </a:solidFill>
          <a:ln>
            <a:solidFill>
              <a:schemeClr val="tx1"/>
            </a:solidFill>
          </a:ln>
        </p:spPr>
        <p:txBody>
          <a:bodyPr wrap="square" rtlCol="0">
            <a:spAutoFit/>
          </a:bodyPr>
          <a:lstStyle/>
          <a:p>
            <a:pPr algn="ctr"/>
            <a:r>
              <a:rPr lang="en-US" b="1" dirty="0" err="1"/>
              <a:t>BiDi</a:t>
            </a:r>
            <a:r>
              <a:rPr lang="en-US" b="1" dirty="0"/>
              <a:t> (STAGE)- Base</a:t>
            </a:r>
          </a:p>
        </p:txBody>
      </p:sp>
      <p:sp>
        <p:nvSpPr>
          <p:cNvPr id="24" name="TextBox 23">
            <a:extLst>
              <a:ext uri="{FF2B5EF4-FFF2-40B4-BE49-F238E27FC236}">
                <a16:creationId xmlns:a16="http://schemas.microsoft.com/office/drawing/2014/main" id="{B6476BCC-EDE6-4F7B-A9F0-118F214C72F8}"/>
              </a:ext>
            </a:extLst>
          </p:cNvPr>
          <p:cNvSpPr txBox="1"/>
          <p:nvPr/>
        </p:nvSpPr>
        <p:spPr>
          <a:xfrm>
            <a:off x="8490727" y="675623"/>
            <a:ext cx="2931817" cy="369332"/>
          </a:xfrm>
          <a:prstGeom prst="rect">
            <a:avLst/>
          </a:prstGeom>
          <a:solidFill>
            <a:schemeClr val="bg1"/>
          </a:solidFill>
          <a:ln>
            <a:solidFill>
              <a:schemeClr val="tx1"/>
            </a:solidFill>
          </a:ln>
        </p:spPr>
        <p:txBody>
          <a:bodyPr wrap="square" rtlCol="0">
            <a:spAutoFit/>
          </a:bodyPr>
          <a:lstStyle/>
          <a:p>
            <a:pPr algn="ctr"/>
            <a:r>
              <a:rPr lang="en-US" b="1" dirty="0" err="1"/>
              <a:t>NoahYSU</a:t>
            </a:r>
            <a:r>
              <a:rPr lang="en-US" b="1" dirty="0"/>
              <a:t>- Base</a:t>
            </a:r>
          </a:p>
        </p:txBody>
      </p:sp>
      <p:pic>
        <p:nvPicPr>
          <p:cNvPr id="15" name="Picture 14" descr="A close up of a map&#10;&#10;Description automatically generated">
            <a:extLst>
              <a:ext uri="{FF2B5EF4-FFF2-40B4-BE49-F238E27FC236}">
                <a16:creationId xmlns:a16="http://schemas.microsoft.com/office/drawing/2014/main" id="{3114C4B3-F5CF-439C-95CE-1016BEAF5B7A}"/>
              </a:ext>
            </a:extLst>
          </p:cNvPr>
          <p:cNvPicPr>
            <a:picLocks noChangeAspect="1"/>
          </p:cNvPicPr>
          <p:nvPr/>
        </p:nvPicPr>
        <p:blipFill rotWithShape="1">
          <a:blip r:embed="rId6">
            <a:extLst>
              <a:ext uri="{28A0092B-C50C-407E-A947-70E740481C1C}">
                <a14:useLocalDpi xmlns:a14="http://schemas.microsoft.com/office/drawing/2010/main" val="0"/>
              </a:ext>
            </a:extLst>
          </a:blip>
          <a:srcRect t="48996" r="50000"/>
          <a:stretch/>
        </p:blipFill>
        <p:spPr>
          <a:xfrm>
            <a:off x="8131178" y="3085518"/>
            <a:ext cx="4071938" cy="2962974"/>
          </a:xfrm>
          <a:prstGeom prst="rect">
            <a:avLst/>
          </a:prstGeom>
        </p:spPr>
      </p:pic>
      <p:pic>
        <p:nvPicPr>
          <p:cNvPr id="27" name="Picture 26" descr="A close up of a map&#10;&#10;Description automatically generated">
            <a:extLst>
              <a:ext uri="{FF2B5EF4-FFF2-40B4-BE49-F238E27FC236}">
                <a16:creationId xmlns:a16="http://schemas.microsoft.com/office/drawing/2014/main" id="{CF06E980-A2F6-4C9A-88BC-F94C6EE478C7}"/>
              </a:ext>
            </a:extLst>
          </p:cNvPr>
          <p:cNvPicPr>
            <a:picLocks noChangeAspect="1"/>
          </p:cNvPicPr>
          <p:nvPr/>
        </p:nvPicPr>
        <p:blipFill rotWithShape="1">
          <a:blip r:embed="rId7">
            <a:extLst>
              <a:ext uri="{28A0092B-C50C-407E-A947-70E740481C1C}">
                <a14:useLocalDpi xmlns:a14="http://schemas.microsoft.com/office/drawing/2010/main" val="0"/>
              </a:ext>
            </a:extLst>
          </a:blip>
          <a:srcRect t="48996" r="48895"/>
          <a:stretch/>
        </p:blipFill>
        <p:spPr>
          <a:xfrm>
            <a:off x="4136304" y="3077191"/>
            <a:ext cx="4161927" cy="2962974"/>
          </a:xfrm>
          <a:prstGeom prst="rect">
            <a:avLst/>
          </a:prstGeom>
        </p:spPr>
      </p:pic>
      <p:pic>
        <p:nvPicPr>
          <p:cNvPr id="4" name="Picture 3" descr="A close up of a map&#10;&#10;Description automatically generated">
            <a:extLst>
              <a:ext uri="{FF2B5EF4-FFF2-40B4-BE49-F238E27FC236}">
                <a16:creationId xmlns:a16="http://schemas.microsoft.com/office/drawing/2014/main" id="{B90D15D7-6F4B-46A1-A46C-2B9FE407D0FE}"/>
              </a:ext>
            </a:extLst>
          </p:cNvPr>
          <p:cNvPicPr>
            <a:picLocks noChangeAspect="1"/>
          </p:cNvPicPr>
          <p:nvPr/>
        </p:nvPicPr>
        <p:blipFill rotWithShape="1">
          <a:blip r:embed="rId8">
            <a:extLst>
              <a:ext uri="{28A0092B-C50C-407E-A947-70E740481C1C}">
                <a14:useLocalDpi xmlns:a14="http://schemas.microsoft.com/office/drawing/2010/main" val="0"/>
              </a:ext>
            </a:extLst>
          </a:blip>
          <a:srcRect t="49806" r="48895"/>
          <a:stretch/>
        </p:blipFill>
        <p:spPr>
          <a:xfrm>
            <a:off x="323780" y="3127758"/>
            <a:ext cx="4161927" cy="2915919"/>
          </a:xfrm>
          <a:prstGeom prst="rect">
            <a:avLst/>
          </a:prstGeom>
        </p:spPr>
      </p:pic>
      <p:sp>
        <p:nvSpPr>
          <p:cNvPr id="21" name="TextBox 20">
            <a:extLst>
              <a:ext uri="{FF2B5EF4-FFF2-40B4-BE49-F238E27FC236}">
                <a16:creationId xmlns:a16="http://schemas.microsoft.com/office/drawing/2014/main" id="{1066FDFD-2CE7-485D-945C-218567C163FD}"/>
              </a:ext>
            </a:extLst>
          </p:cNvPr>
          <p:cNvSpPr txBox="1"/>
          <p:nvPr/>
        </p:nvSpPr>
        <p:spPr>
          <a:xfrm rot="16200000">
            <a:off x="-677270" y="4264191"/>
            <a:ext cx="1916893" cy="369332"/>
          </a:xfrm>
          <a:prstGeom prst="rect">
            <a:avLst/>
          </a:prstGeom>
          <a:solidFill>
            <a:schemeClr val="bg1"/>
          </a:solidFill>
          <a:ln>
            <a:solidFill>
              <a:schemeClr val="tx1"/>
            </a:solidFill>
          </a:ln>
        </p:spPr>
        <p:txBody>
          <a:bodyPr wrap="square" rtlCol="0">
            <a:spAutoFit/>
          </a:bodyPr>
          <a:lstStyle/>
          <a:p>
            <a:pPr algn="ctr"/>
            <a:r>
              <a:rPr lang="en-US" b="1" dirty="0"/>
              <a:t>April</a:t>
            </a:r>
          </a:p>
        </p:txBody>
      </p:sp>
      <p:sp>
        <p:nvSpPr>
          <p:cNvPr id="25" name="TextBox 24">
            <a:extLst>
              <a:ext uri="{FF2B5EF4-FFF2-40B4-BE49-F238E27FC236}">
                <a16:creationId xmlns:a16="http://schemas.microsoft.com/office/drawing/2014/main" id="{2E2FE06C-FF24-4098-9240-EA861C14681B}"/>
              </a:ext>
            </a:extLst>
          </p:cNvPr>
          <p:cNvSpPr txBox="1"/>
          <p:nvPr/>
        </p:nvSpPr>
        <p:spPr>
          <a:xfrm>
            <a:off x="144261" y="5550709"/>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base run model simulations</a:t>
            </a:r>
          </a:p>
          <a:p>
            <a:endParaRPr lang="en-US" sz="1200" b="1" dirty="0"/>
          </a:p>
          <a:p>
            <a:r>
              <a:rPr lang="en-US" sz="1200" b="1" dirty="0"/>
              <a:t>Winter Eastern US base model runs: Midwest shows underpredictions up to 20%, Northeast corridor shows overpredictions in both models, underpredictions in SW (including SLC), performance in both models look similar</a:t>
            </a:r>
          </a:p>
          <a:p>
            <a:endParaRPr lang="en-US" sz="1200" b="1" dirty="0"/>
          </a:p>
          <a:p>
            <a:r>
              <a:rPr lang="en-US" sz="1200" b="1" dirty="0"/>
              <a:t>Spring Midwest: Base run CMAQ is underpredicted, Base run CAMx bias is between -20% and + 20%</a:t>
            </a:r>
            <a:endParaRPr lang="en-US" sz="1200" b="1" dirty="0">
              <a:highlight>
                <a:srgbClr val="FFFF00"/>
              </a:highlight>
            </a:endParaRPr>
          </a:p>
        </p:txBody>
      </p:sp>
    </p:spTree>
    <p:extLst>
      <p:ext uri="{BB962C8B-B14F-4D97-AF65-F5344CB8AC3E}">
        <p14:creationId xmlns:p14="http://schemas.microsoft.com/office/powerpoint/2010/main" val="2622910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map&#10;&#10;Description automatically generated">
            <a:extLst>
              <a:ext uri="{FF2B5EF4-FFF2-40B4-BE49-F238E27FC236}">
                <a16:creationId xmlns:a16="http://schemas.microsoft.com/office/drawing/2014/main" id="{CEABC22D-4E0E-41F9-9A16-CADFEF6D0AE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4206" b="52648"/>
          <a:stretch/>
        </p:blipFill>
        <p:spPr>
          <a:xfrm>
            <a:off x="526936" y="3994785"/>
            <a:ext cx="4286251" cy="2638425"/>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16</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a:bodyPr>
          <a:lstStyle/>
          <a:p>
            <a:r>
              <a:rPr lang="en-US" dirty="0"/>
              <a:t>OC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1438618" y="889231"/>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5883382" y="889231"/>
            <a:ext cx="2290354" cy="523220"/>
          </a:xfrm>
          <a:prstGeom prst="rect">
            <a:avLst/>
          </a:prstGeom>
          <a:noFill/>
        </p:spPr>
        <p:txBody>
          <a:bodyPr wrap="square" rtlCol="0">
            <a:spAutoFit/>
          </a:bodyPr>
          <a:lstStyle/>
          <a:p>
            <a:pPr algn="ctr"/>
            <a:r>
              <a:rPr lang="en-US" sz="2800" b="1" dirty="0"/>
              <a:t>Base CMAQ</a:t>
            </a:r>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953791" y="2022214"/>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945781" y="5001163"/>
            <a:ext cx="2290354" cy="523220"/>
          </a:xfrm>
          <a:prstGeom prst="rect">
            <a:avLst/>
          </a:prstGeom>
          <a:noFill/>
        </p:spPr>
        <p:txBody>
          <a:bodyPr wrap="square" rtlCol="0">
            <a:spAutoFit/>
          </a:bodyPr>
          <a:lstStyle/>
          <a:p>
            <a:pPr algn="ctr"/>
            <a:r>
              <a:rPr lang="en-US" sz="2800" b="1" dirty="0"/>
              <a:t>July</a:t>
            </a:r>
          </a:p>
        </p:txBody>
      </p:sp>
      <p:pic>
        <p:nvPicPr>
          <p:cNvPr id="5" name="Picture 4" descr="A close up of a map&#10;&#10;Description automatically generated">
            <a:extLst>
              <a:ext uri="{FF2B5EF4-FFF2-40B4-BE49-F238E27FC236}">
                <a16:creationId xmlns:a16="http://schemas.microsoft.com/office/drawing/2014/main" id="{50EB6BF5-310D-4E06-881C-2626699AC21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427" b="53427"/>
          <a:stretch/>
        </p:blipFill>
        <p:spPr>
          <a:xfrm>
            <a:off x="526937" y="1258563"/>
            <a:ext cx="4286250" cy="2638425"/>
          </a:xfrm>
          <a:prstGeom prst="rect">
            <a:avLst/>
          </a:prstGeom>
        </p:spPr>
      </p:pic>
      <p:pic>
        <p:nvPicPr>
          <p:cNvPr id="17" name="Picture 16" descr="A close up of a map&#10;&#10;Description automatically generated">
            <a:extLst>
              <a:ext uri="{FF2B5EF4-FFF2-40B4-BE49-F238E27FC236}">
                <a16:creationId xmlns:a16="http://schemas.microsoft.com/office/drawing/2014/main" id="{7B47548F-3CEA-498A-98C9-7E81AD5768DB}"/>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781" b="52973"/>
          <a:stretch/>
        </p:blipFill>
        <p:spPr>
          <a:xfrm>
            <a:off x="4885433" y="1255503"/>
            <a:ext cx="4286252" cy="2644544"/>
          </a:xfrm>
          <a:prstGeom prst="rect">
            <a:avLst/>
          </a:prstGeom>
        </p:spPr>
      </p:pic>
      <p:pic>
        <p:nvPicPr>
          <p:cNvPr id="19" name="Picture 18" descr="A picture containing text, map&#10;&#10;Description automatically generated">
            <a:extLst>
              <a:ext uri="{FF2B5EF4-FFF2-40B4-BE49-F238E27FC236}">
                <a16:creationId xmlns:a16="http://schemas.microsoft.com/office/drawing/2014/main" id="{06595A48-4152-4CDD-8F21-52C707E2976D}"/>
              </a:ext>
            </a:extLst>
          </p:cNvPr>
          <p:cNvPicPr>
            <a:picLocks noChangeAspect="1"/>
          </p:cNvPicPr>
          <p:nvPr/>
        </p:nvPicPr>
        <p:blipFill rotWithShape="1">
          <a:blip r:embed="rId5">
            <a:extLst>
              <a:ext uri="{28A0092B-C50C-407E-A947-70E740481C1C}">
                <a14:useLocalDpi xmlns:a14="http://schemas.microsoft.com/office/drawing/2010/main" val="0"/>
              </a:ext>
            </a:extLst>
          </a:blip>
          <a:srcRect l="49644" t="3482" b="53272"/>
          <a:stretch/>
        </p:blipFill>
        <p:spPr>
          <a:xfrm>
            <a:off x="4854957" y="3896988"/>
            <a:ext cx="4316728" cy="2644545"/>
          </a:xfrm>
          <a:prstGeom prst="rect">
            <a:avLst/>
          </a:prstGeom>
        </p:spPr>
      </p:pic>
      <p:sp>
        <p:nvSpPr>
          <p:cNvPr id="12" name="Oval 11">
            <a:extLst>
              <a:ext uri="{FF2B5EF4-FFF2-40B4-BE49-F238E27FC236}">
                <a16:creationId xmlns:a16="http://schemas.microsoft.com/office/drawing/2014/main" id="{DB74F2D5-842F-4BCF-8EB2-8CFDA94BBE9E}"/>
              </a:ext>
            </a:extLst>
          </p:cNvPr>
          <p:cNvSpPr/>
          <p:nvPr/>
        </p:nvSpPr>
        <p:spPr>
          <a:xfrm>
            <a:off x="4478120" y="1479170"/>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8A3119-45EA-47B2-8F29-B3113D973270}"/>
              </a:ext>
            </a:extLst>
          </p:cNvPr>
          <p:cNvSpPr/>
          <p:nvPr/>
        </p:nvSpPr>
        <p:spPr>
          <a:xfrm>
            <a:off x="4522139" y="4117595"/>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3D17DA-7753-4119-B04E-37B2A464A4AA}"/>
              </a:ext>
            </a:extLst>
          </p:cNvPr>
          <p:cNvSpPr/>
          <p:nvPr/>
        </p:nvSpPr>
        <p:spPr>
          <a:xfrm>
            <a:off x="8842809" y="4225122"/>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003112-744C-49C3-9BD1-142FBC907A29}"/>
              </a:ext>
            </a:extLst>
          </p:cNvPr>
          <p:cNvSpPr/>
          <p:nvPr/>
        </p:nvSpPr>
        <p:spPr>
          <a:xfrm>
            <a:off x="8838261" y="1425146"/>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F2A4A3C-69F9-4815-B9B9-79078AD98338}"/>
              </a:ext>
            </a:extLst>
          </p:cNvPr>
          <p:cNvSpPr txBox="1"/>
          <p:nvPr/>
        </p:nvSpPr>
        <p:spPr>
          <a:xfrm>
            <a:off x="9367273" y="1383700"/>
            <a:ext cx="2824727" cy="3970318"/>
          </a:xfrm>
          <a:prstGeom prst="rect">
            <a:avLst/>
          </a:prstGeom>
          <a:noFill/>
        </p:spPr>
        <p:txBody>
          <a:bodyPr wrap="square" rtlCol="0">
            <a:spAutoFit/>
          </a:bodyPr>
          <a:lstStyle/>
          <a:p>
            <a:r>
              <a:rPr lang="en-US" dirty="0"/>
              <a:t>Focus evaluation on locations with high OC concs</a:t>
            </a:r>
          </a:p>
          <a:p>
            <a:pPr marL="285750" indent="-285750">
              <a:buFont typeface="Arial" panose="020B0604020202020204" pitchFamily="34" charset="0"/>
              <a:buChar char="•"/>
            </a:pPr>
            <a:r>
              <a:rPr lang="en-US" dirty="0"/>
              <a:t>Winter: Eastern US and California</a:t>
            </a:r>
          </a:p>
          <a:p>
            <a:pPr marL="742950" lvl="1" indent="-285750">
              <a:buFont typeface="Arial" panose="020B0604020202020204" pitchFamily="34" charset="0"/>
              <a:buChar char="•"/>
            </a:pPr>
            <a:r>
              <a:rPr lang="en-US" sz="1200" dirty="0"/>
              <a:t>Note both models miss high winter nitrate in Salt Lake City</a:t>
            </a:r>
          </a:p>
          <a:p>
            <a:pPr marL="742950" lvl="1" indent="-285750">
              <a:buFont typeface="Arial" panose="020B0604020202020204" pitchFamily="34" charset="0"/>
              <a:buChar char="•"/>
            </a:pPr>
            <a:r>
              <a:rPr lang="en-US" sz="1200" dirty="0"/>
              <a:t>Winter OC mostly from primary emissions and woodsmoke</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Summer: Southeastern US and California</a:t>
            </a:r>
          </a:p>
          <a:p>
            <a:pPr marL="742950" lvl="1" indent="-285750">
              <a:buFont typeface="Arial" panose="020B0604020202020204" pitchFamily="34" charset="0"/>
              <a:buChar char="•"/>
            </a:pPr>
            <a:r>
              <a:rPr lang="en-US" sz="1200" dirty="0"/>
              <a:t>Summer OC mostly from SOA and fires</a:t>
            </a:r>
          </a:p>
        </p:txBody>
      </p:sp>
    </p:spTree>
    <p:extLst>
      <p:ext uri="{BB962C8B-B14F-4D97-AF65-F5344CB8AC3E}">
        <p14:creationId xmlns:p14="http://schemas.microsoft.com/office/powerpoint/2010/main" val="3998070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254000"/>
            <a:ext cx="10515600" cy="1325563"/>
          </a:xfrm>
        </p:spPr>
        <p:txBody>
          <a:bodyPr/>
          <a:lstStyle/>
          <a:p>
            <a:r>
              <a:rPr lang="en-US" dirty="0"/>
              <a:t>Organic Carbon Bias (%) – Overview</a:t>
            </a:r>
          </a:p>
        </p:txBody>
      </p:sp>
      <p:grpSp>
        <p:nvGrpSpPr>
          <p:cNvPr id="3" name="Group 2">
            <a:extLst>
              <a:ext uri="{FF2B5EF4-FFF2-40B4-BE49-F238E27FC236}">
                <a16:creationId xmlns:a16="http://schemas.microsoft.com/office/drawing/2014/main" id="{37CAD21B-C0D4-4FE9-9A90-71BD849012DE}"/>
              </a:ext>
            </a:extLst>
          </p:cNvPr>
          <p:cNvGrpSpPr/>
          <p:nvPr/>
        </p:nvGrpSpPr>
        <p:grpSpPr>
          <a:xfrm>
            <a:off x="416563" y="3521677"/>
            <a:ext cx="10007774" cy="3470818"/>
            <a:chOff x="138050" y="2849738"/>
            <a:chExt cx="10595057" cy="3780001"/>
          </a:xfrm>
        </p:grpSpPr>
        <p:pic>
          <p:nvPicPr>
            <p:cNvPr id="4" name="Picture 3" descr="A screenshot of a cell phone&#10;&#10;Description automatically generated">
              <a:extLst>
                <a:ext uri="{FF2B5EF4-FFF2-40B4-BE49-F238E27FC236}">
                  <a16:creationId xmlns:a16="http://schemas.microsoft.com/office/drawing/2014/main" id="{C4348A40-59F5-454B-A6DC-A4DCB5DF8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07" t="7939"/>
            <a:stretch/>
          </p:blipFill>
          <p:spPr>
            <a:xfrm>
              <a:off x="5718999" y="2849738"/>
              <a:ext cx="5014108" cy="3780001"/>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C01D1CE3-B212-49DB-8805-D9C8F2E046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39" r="29062"/>
            <a:stretch/>
          </p:blipFill>
          <p:spPr>
            <a:xfrm>
              <a:off x="138050" y="2849738"/>
              <a:ext cx="5472715" cy="3780001"/>
            </a:xfrm>
            <a:prstGeom prst="rect">
              <a:avLst/>
            </a:prstGeom>
          </p:spPr>
        </p:pic>
      </p:grpSp>
      <p:sp>
        <p:nvSpPr>
          <p:cNvPr id="7" name="TextBox 6">
            <a:extLst>
              <a:ext uri="{FF2B5EF4-FFF2-40B4-BE49-F238E27FC236}">
                <a16:creationId xmlns:a16="http://schemas.microsoft.com/office/drawing/2014/main" id="{AC7828BC-C64E-4525-8085-0AA93B0E260B}"/>
              </a:ext>
            </a:extLst>
          </p:cNvPr>
          <p:cNvSpPr txBox="1"/>
          <p:nvPr/>
        </p:nvSpPr>
        <p:spPr>
          <a:xfrm>
            <a:off x="607949" y="1209942"/>
            <a:ext cx="9907651" cy="1200329"/>
          </a:xfrm>
          <a:prstGeom prst="rect">
            <a:avLst/>
          </a:prstGeom>
          <a:noFill/>
          <a:ln>
            <a:solidFill>
              <a:schemeClr val="tx1"/>
            </a:solidFill>
          </a:ln>
        </p:spPr>
        <p:txBody>
          <a:bodyPr wrap="square" rtlCol="0">
            <a:spAutoFit/>
          </a:bodyPr>
          <a:lstStyle/>
          <a:p>
            <a:r>
              <a:rPr lang="en-US" b="1" dirty="0"/>
              <a:t>Both models show large overestimates for most regions (except the West) and seasons</a:t>
            </a:r>
          </a:p>
          <a:p>
            <a:endParaRPr lang="en-US" b="1" dirty="0"/>
          </a:p>
          <a:p>
            <a:r>
              <a:rPr lang="en-US" b="1" dirty="0"/>
              <a:t>Winter underestimates in California (hard to model stable mixing conditions in San Joaquin Valley using 12km resolution modeling) </a:t>
            </a:r>
          </a:p>
        </p:txBody>
      </p:sp>
      <p:sp>
        <p:nvSpPr>
          <p:cNvPr id="8" name="TextBox 7">
            <a:extLst>
              <a:ext uri="{FF2B5EF4-FFF2-40B4-BE49-F238E27FC236}">
                <a16:creationId xmlns:a16="http://schemas.microsoft.com/office/drawing/2014/main" id="{8E6F0BFC-F49D-4DB6-BFBC-D174DB672BD6}"/>
              </a:ext>
            </a:extLst>
          </p:cNvPr>
          <p:cNvSpPr txBox="1"/>
          <p:nvPr/>
        </p:nvSpPr>
        <p:spPr>
          <a:xfrm>
            <a:off x="3086421" y="3102919"/>
            <a:ext cx="2391893" cy="400110"/>
          </a:xfrm>
          <a:prstGeom prst="rect">
            <a:avLst/>
          </a:prstGeom>
          <a:noFill/>
        </p:spPr>
        <p:txBody>
          <a:bodyPr wrap="square" rtlCol="0">
            <a:spAutoFit/>
          </a:bodyPr>
          <a:lstStyle/>
          <a:p>
            <a:r>
              <a:rPr lang="en-US" sz="2000" b="1" dirty="0"/>
              <a:t>CMAQ 2016fh</a:t>
            </a:r>
          </a:p>
        </p:txBody>
      </p:sp>
      <p:sp>
        <p:nvSpPr>
          <p:cNvPr id="9" name="TextBox 8">
            <a:extLst>
              <a:ext uri="{FF2B5EF4-FFF2-40B4-BE49-F238E27FC236}">
                <a16:creationId xmlns:a16="http://schemas.microsoft.com/office/drawing/2014/main" id="{C39F4E83-1B1D-47ED-8CD0-EFBC037B45D4}"/>
              </a:ext>
            </a:extLst>
          </p:cNvPr>
          <p:cNvSpPr txBox="1"/>
          <p:nvPr/>
        </p:nvSpPr>
        <p:spPr>
          <a:xfrm>
            <a:off x="5702571" y="3102919"/>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153918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493475-75C4-4A99-88E6-C6847AB26EBA}"/>
              </a:ext>
            </a:extLst>
          </p:cNvPr>
          <p:cNvSpPr>
            <a:spLocks noGrp="1"/>
          </p:cNvSpPr>
          <p:nvPr>
            <p:ph type="sldNum" sz="quarter" idx="12"/>
          </p:nvPr>
        </p:nvSpPr>
        <p:spPr/>
        <p:txBody>
          <a:bodyPr/>
          <a:lstStyle/>
          <a:p>
            <a:fld id="{61C894BD-DCE2-4A96-A9AF-225BBEAC2A40}" type="slidenum">
              <a:rPr lang="en-US" smtClean="0"/>
              <a:pPr/>
              <a:t>18</a:t>
            </a:fld>
            <a:endParaRPr lang="en-US"/>
          </a:p>
        </p:txBody>
      </p:sp>
      <p:sp>
        <p:nvSpPr>
          <p:cNvPr id="3" name="Title 1">
            <a:extLst>
              <a:ext uri="{FF2B5EF4-FFF2-40B4-BE49-F238E27FC236}">
                <a16:creationId xmlns:a16="http://schemas.microsoft.com/office/drawing/2014/main" id="{79E7CB1C-8AED-4D15-B717-43DCFF10D658}"/>
              </a:ext>
            </a:extLst>
          </p:cNvPr>
          <p:cNvSpPr txBox="1">
            <a:spLocks/>
          </p:cNvSpPr>
          <p:nvPr/>
        </p:nvSpPr>
        <p:spPr>
          <a:xfrm>
            <a:off x="0" y="-254000"/>
            <a:ext cx="10515600" cy="1325563"/>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t>Organic Carbon Recent Science Updates</a:t>
            </a:r>
          </a:p>
        </p:txBody>
      </p:sp>
      <p:pic>
        <p:nvPicPr>
          <p:cNvPr id="4" name="Picture 3" descr="A screenshot of a cell phone&#10;&#10;Description automatically generated">
            <a:extLst>
              <a:ext uri="{FF2B5EF4-FFF2-40B4-BE49-F238E27FC236}">
                <a16:creationId xmlns:a16="http://schemas.microsoft.com/office/drawing/2014/main" id="{0FA233F1-23C8-4C69-9433-EC674AAA86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17" t="7659" b="8393"/>
          <a:stretch/>
        </p:blipFill>
        <p:spPr>
          <a:xfrm>
            <a:off x="5507776" y="2644984"/>
            <a:ext cx="6343639" cy="2983980"/>
          </a:xfrm>
          <a:prstGeom prst="rect">
            <a:avLst/>
          </a:prstGeom>
        </p:spPr>
      </p:pic>
      <p:sp>
        <p:nvSpPr>
          <p:cNvPr id="5" name="TextBox 4">
            <a:extLst>
              <a:ext uri="{FF2B5EF4-FFF2-40B4-BE49-F238E27FC236}">
                <a16:creationId xmlns:a16="http://schemas.microsoft.com/office/drawing/2014/main" id="{EAD663A6-CCBD-4402-8E01-7159E4C708A2}"/>
              </a:ext>
            </a:extLst>
          </p:cNvPr>
          <p:cNvSpPr txBox="1"/>
          <p:nvPr/>
        </p:nvSpPr>
        <p:spPr>
          <a:xfrm>
            <a:off x="518475" y="968694"/>
            <a:ext cx="968132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OAQPS has traditionally run CMAQ using non-volatile POA and no </a:t>
            </a:r>
            <a:r>
              <a:rPr lang="en-US" dirty="0" err="1"/>
              <a:t>pcSOA</a:t>
            </a:r>
            <a:endParaRPr lang="en-US" dirty="0"/>
          </a:p>
          <a:p>
            <a:pPr marL="285750" indent="-285750">
              <a:buFont typeface="Arial" panose="020B0604020202020204" pitchFamily="34" charset="0"/>
              <a:buChar char="•"/>
            </a:pPr>
            <a:r>
              <a:rPr lang="en-US" dirty="0"/>
              <a:t>CMAQ developers in EPA Office of Research and Development have been working on numerous science updates for modeling organic carbon</a:t>
            </a:r>
          </a:p>
          <a:p>
            <a:pPr marL="285750" indent="-285750">
              <a:buFont typeface="Arial" panose="020B0604020202020204" pitchFamily="34" charset="0"/>
              <a:buChar char="•"/>
            </a:pPr>
            <a:r>
              <a:rPr lang="en-US" dirty="0"/>
              <a:t>They report less overpredictions in OC using their most up-to-date treatment</a:t>
            </a:r>
          </a:p>
        </p:txBody>
      </p:sp>
      <p:pic>
        <p:nvPicPr>
          <p:cNvPr id="6" name="Picture 5" descr="A screenshot of a cell phone&#10;&#10;Description automatically generated">
            <a:extLst>
              <a:ext uri="{FF2B5EF4-FFF2-40B4-BE49-F238E27FC236}">
                <a16:creationId xmlns:a16="http://schemas.microsoft.com/office/drawing/2014/main" id="{918E1936-F910-4142-99C8-F45359E26E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39" r="29062"/>
          <a:stretch/>
        </p:blipFill>
        <p:spPr>
          <a:xfrm>
            <a:off x="152613" y="2644984"/>
            <a:ext cx="5169363" cy="3470818"/>
          </a:xfrm>
          <a:prstGeom prst="rect">
            <a:avLst/>
          </a:prstGeom>
        </p:spPr>
      </p:pic>
      <p:sp>
        <p:nvSpPr>
          <p:cNvPr id="7" name="TextBox 6">
            <a:extLst>
              <a:ext uri="{FF2B5EF4-FFF2-40B4-BE49-F238E27FC236}">
                <a16:creationId xmlns:a16="http://schemas.microsoft.com/office/drawing/2014/main" id="{864FABA1-A7F5-4C08-B19D-8ECFEA5CCD9C}"/>
              </a:ext>
            </a:extLst>
          </p:cNvPr>
          <p:cNvSpPr txBox="1"/>
          <p:nvPr/>
        </p:nvSpPr>
        <p:spPr>
          <a:xfrm>
            <a:off x="2530146" y="2294257"/>
            <a:ext cx="3565854" cy="400110"/>
          </a:xfrm>
          <a:prstGeom prst="rect">
            <a:avLst/>
          </a:prstGeom>
          <a:noFill/>
        </p:spPr>
        <p:txBody>
          <a:bodyPr wrap="square" rtlCol="0">
            <a:spAutoFit/>
          </a:bodyPr>
          <a:lstStyle/>
          <a:p>
            <a:r>
              <a:rPr lang="en-US" sz="2000" b="1" dirty="0"/>
              <a:t>CMAQ 2016fh - OAQPS</a:t>
            </a:r>
          </a:p>
        </p:txBody>
      </p:sp>
      <p:sp>
        <p:nvSpPr>
          <p:cNvPr id="8" name="TextBox 7">
            <a:extLst>
              <a:ext uri="{FF2B5EF4-FFF2-40B4-BE49-F238E27FC236}">
                <a16:creationId xmlns:a16="http://schemas.microsoft.com/office/drawing/2014/main" id="{0B19AF9A-004B-4956-85FC-A1A3AEEA2AFD}"/>
              </a:ext>
            </a:extLst>
          </p:cNvPr>
          <p:cNvSpPr txBox="1"/>
          <p:nvPr/>
        </p:nvSpPr>
        <p:spPr>
          <a:xfrm>
            <a:off x="6949746" y="2307071"/>
            <a:ext cx="3565854" cy="400110"/>
          </a:xfrm>
          <a:prstGeom prst="rect">
            <a:avLst/>
          </a:prstGeom>
          <a:noFill/>
        </p:spPr>
        <p:txBody>
          <a:bodyPr wrap="square" rtlCol="0">
            <a:spAutoFit/>
          </a:bodyPr>
          <a:lstStyle/>
          <a:p>
            <a:r>
              <a:rPr lang="en-US" sz="2000" b="1" dirty="0"/>
              <a:t>CMAQ 2016fh - ORD</a:t>
            </a:r>
          </a:p>
        </p:txBody>
      </p:sp>
    </p:spTree>
    <p:extLst>
      <p:ext uri="{BB962C8B-B14F-4D97-AF65-F5344CB8AC3E}">
        <p14:creationId xmlns:p14="http://schemas.microsoft.com/office/powerpoint/2010/main" val="2611629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1DFBF1-0A7E-476A-A764-47FD827590BF}"/>
              </a:ext>
            </a:extLst>
          </p:cNvPr>
          <p:cNvSpPr>
            <a:spLocks noGrp="1"/>
          </p:cNvSpPr>
          <p:nvPr>
            <p:ph type="body" sz="quarter" idx="11"/>
          </p:nvPr>
        </p:nvSpPr>
        <p:spPr>
          <a:xfrm>
            <a:off x="3615070" y="444230"/>
            <a:ext cx="8576930" cy="685800"/>
          </a:xfrm>
        </p:spPr>
        <p:txBody>
          <a:bodyPr/>
          <a:lstStyle/>
          <a:p>
            <a:pPr algn="ctr"/>
            <a:r>
              <a:rPr lang="en-US" dirty="0">
                <a:latin typeface="Arial" panose="020B0604020202020204" pitchFamily="34" charset="0"/>
                <a:cs typeface="Arial" panose="020B0604020202020204" pitchFamily="34" charset="0"/>
              </a:rPr>
              <a:t>CMAQv531 Categorical OC Performance</a:t>
            </a:r>
          </a:p>
        </p:txBody>
      </p:sp>
      <p:sp>
        <p:nvSpPr>
          <p:cNvPr id="4" name="Slide Number Placeholder 3">
            <a:extLst>
              <a:ext uri="{FF2B5EF4-FFF2-40B4-BE49-F238E27FC236}">
                <a16:creationId xmlns:a16="http://schemas.microsoft.com/office/drawing/2014/main" id="{CD8BF7C2-E491-427F-A1C3-6CEA93F6EFB0}"/>
              </a:ext>
            </a:extLst>
          </p:cNvPr>
          <p:cNvSpPr>
            <a:spLocks noGrp="1"/>
          </p:cNvSpPr>
          <p:nvPr>
            <p:ph type="sldNum" sz="quarter" idx="13"/>
          </p:nvPr>
        </p:nvSpPr>
        <p:spPr/>
        <p:txBody>
          <a:bodyPr/>
          <a:lstStyle/>
          <a:p>
            <a:pPr>
              <a:defRPr/>
            </a:pPr>
            <a:fld id="{982EA9DB-1AB2-4E45-B0AC-1182FB3079D0}" type="slidenum">
              <a:rPr lang="en-US" smtClean="0"/>
              <a:pPr>
                <a:defRPr/>
              </a:pPr>
              <a:t>19</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0FEC114C-66D2-46BA-9DE0-3967572A0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17" t="7659" b="8393"/>
          <a:stretch/>
        </p:blipFill>
        <p:spPr>
          <a:xfrm>
            <a:off x="822655" y="1473879"/>
            <a:ext cx="5211147" cy="245126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17FFBFB-DE26-44E7-B945-C41755B049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47" t="7658" b="8100"/>
          <a:stretch/>
        </p:blipFill>
        <p:spPr>
          <a:xfrm>
            <a:off x="5936695" y="1472677"/>
            <a:ext cx="5214988" cy="2459853"/>
          </a:xfrm>
          <a:prstGeom prst="rect">
            <a:avLst/>
          </a:prstGeom>
        </p:spPr>
      </p:pic>
      <p:pic>
        <p:nvPicPr>
          <p:cNvPr id="8" name="Picture 7">
            <a:extLst>
              <a:ext uri="{FF2B5EF4-FFF2-40B4-BE49-F238E27FC236}">
                <a16:creationId xmlns:a16="http://schemas.microsoft.com/office/drawing/2014/main" id="{50FD4750-3D53-4374-B8D7-9FC7CBA48B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4" t="6774" b="8162"/>
          <a:stretch/>
        </p:blipFill>
        <p:spPr>
          <a:xfrm>
            <a:off x="5926284" y="4118974"/>
            <a:ext cx="5206374" cy="2483845"/>
          </a:xfrm>
          <a:prstGeom prst="rect">
            <a:avLst/>
          </a:prstGeom>
        </p:spPr>
      </p:pic>
      <p:pic>
        <p:nvPicPr>
          <p:cNvPr id="9" name="Picture 8" descr="A close up of text on a black background&#10;&#10;Description automatically generated">
            <a:extLst>
              <a:ext uri="{FF2B5EF4-FFF2-40B4-BE49-F238E27FC236}">
                <a16:creationId xmlns:a16="http://schemas.microsoft.com/office/drawing/2014/main" id="{FE9F409E-9175-4DA1-89A9-B496CA6E4B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2" t="6774" b="8690"/>
          <a:stretch/>
        </p:blipFill>
        <p:spPr>
          <a:xfrm>
            <a:off x="697920" y="4179153"/>
            <a:ext cx="5228429" cy="2468438"/>
          </a:xfrm>
          <a:prstGeom prst="rect">
            <a:avLst/>
          </a:prstGeom>
        </p:spPr>
      </p:pic>
      <p:grpSp>
        <p:nvGrpSpPr>
          <p:cNvPr id="10" name="Group 9">
            <a:extLst>
              <a:ext uri="{FF2B5EF4-FFF2-40B4-BE49-F238E27FC236}">
                <a16:creationId xmlns:a16="http://schemas.microsoft.com/office/drawing/2014/main" id="{FDFFFC52-3AB9-41FD-A20D-1DA3A8FF0C4A}"/>
              </a:ext>
            </a:extLst>
          </p:cNvPr>
          <p:cNvGrpSpPr/>
          <p:nvPr/>
        </p:nvGrpSpPr>
        <p:grpSpPr>
          <a:xfrm>
            <a:off x="2813538" y="1547447"/>
            <a:ext cx="5817996" cy="3224292"/>
            <a:chOff x="2813538" y="1547447"/>
            <a:chExt cx="5817996" cy="3224292"/>
          </a:xfrm>
        </p:grpSpPr>
        <p:grpSp>
          <p:nvGrpSpPr>
            <p:cNvPr id="11" name="Group 10">
              <a:extLst>
                <a:ext uri="{FF2B5EF4-FFF2-40B4-BE49-F238E27FC236}">
                  <a16:creationId xmlns:a16="http://schemas.microsoft.com/office/drawing/2014/main" id="{4A4762E8-FBAB-4B6A-87BF-056DEFF3793A}"/>
                </a:ext>
              </a:extLst>
            </p:cNvPr>
            <p:cNvGrpSpPr/>
            <p:nvPr/>
          </p:nvGrpSpPr>
          <p:grpSpPr>
            <a:xfrm>
              <a:off x="4392106" y="1657978"/>
              <a:ext cx="4239428" cy="3113761"/>
              <a:chOff x="4392106" y="1657978"/>
              <a:chExt cx="4239428" cy="3113761"/>
            </a:xfrm>
          </p:grpSpPr>
          <p:sp>
            <p:nvSpPr>
              <p:cNvPr id="14" name="Oval 13">
                <a:extLst>
                  <a:ext uri="{FF2B5EF4-FFF2-40B4-BE49-F238E27FC236}">
                    <a16:creationId xmlns:a16="http://schemas.microsoft.com/office/drawing/2014/main" id="{E8AF18A5-7ADF-4C2B-A4D1-96F763072790}"/>
                  </a:ext>
                </a:extLst>
              </p:cNvPr>
              <p:cNvSpPr/>
              <p:nvPr/>
            </p:nvSpPr>
            <p:spPr>
              <a:xfrm>
                <a:off x="7938197" y="1657978"/>
                <a:ext cx="693337" cy="85411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30A652D-3B60-43FE-A003-C3931F955EF0}"/>
                  </a:ext>
                </a:extLst>
              </p:cNvPr>
              <p:cNvSpPr txBox="1"/>
              <p:nvPr/>
            </p:nvSpPr>
            <p:spPr>
              <a:xfrm>
                <a:off x="4392106" y="3848409"/>
                <a:ext cx="3079978" cy="923330"/>
              </a:xfrm>
              <a:prstGeom prst="rect">
                <a:avLst/>
              </a:prstGeom>
              <a:solidFill>
                <a:schemeClr val="tx2">
                  <a:lumMod val="60000"/>
                  <a:lumOff val="40000"/>
                </a:schemeClr>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OC overestimated in the Northeast, Ohio Valley and Upper Midwest in winter</a:t>
                </a:r>
              </a:p>
            </p:txBody>
          </p:sp>
          <p:cxnSp>
            <p:nvCxnSpPr>
              <p:cNvPr id="16" name="Straight Arrow Connector 15">
                <a:extLst>
                  <a:ext uri="{FF2B5EF4-FFF2-40B4-BE49-F238E27FC236}">
                    <a16:creationId xmlns:a16="http://schemas.microsoft.com/office/drawing/2014/main" id="{228E5AF4-A1A5-4F0E-B62C-FE55D6D3E450}"/>
                  </a:ext>
                </a:extLst>
              </p:cNvPr>
              <p:cNvCxnSpPr>
                <a:cxnSpLocks/>
                <a:stCxn id="15" idx="0"/>
                <a:endCxn id="14" idx="3"/>
              </p:cNvCxnSpPr>
              <p:nvPr/>
            </p:nvCxnSpPr>
            <p:spPr>
              <a:xfrm flipV="1">
                <a:off x="5932095" y="2387006"/>
                <a:ext cx="2107639" cy="146140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
          <p:nvSpPr>
            <p:cNvPr id="12" name="Oval 11">
              <a:extLst>
                <a:ext uri="{FF2B5EF4-FFF2-40B4-BE49-F238E27FC236}">
                  <a16:creationId xmlns:a16="http://schemas.microsoft.com/office/drawing/2014/main" id="{514A2A8E-60CE-48D9-94AA-2575AEBCC709}"/>
                </a:ext>
              </a:extLst>
            </p:cNvPr>
            <p:cNvSpPr/>
            <p:nvPr/>
          </p:nvSpPr>
          <p:spPr>
            <a:xfrm>
              <a:off x="2813538" y="1547447"/>
              <a:ext cx="713434" cy="1135464"/>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BA65D79D-FA6A-49BE-9381-90BBF0C759DB}"/>
                </a:ext>
              </a:extLst>
            </p:cNvPr>
            <p:cNvCxnSpPr>
              <a:cxnSpLocks/>
              <a:stCxn id="15" idx="0"/>
              <a:endCxn id="12" idx="5"/>
            </p:cNvCxnSpPr>
            <p:nvPr/>
          </p:nvCxnSpPr>
          <p:spPr>
            <a:xfrm flipH="1" flipV="1">
              <a:off x="3422492" y="2516626"/>
              <a:ext cx="2509603" cy="133178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1019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29A070-9E3E-4FFB-9BFD-95A569F84478}"/>
              </a:ext>
            </a:extLst>
          </p:cNvPr>
          <p:cNvSpPr>
            <a:spLocks noGrp="1"/>
          </p:cNvSpPr>
          <p:nvPr>
            <p:ph idx="1"/>
          </p:nvPr>
        </p:nvSpPr>
        <p:spPr>
          <a:xfrm>
            <a:off x="609600" y="1137295"/>
            <a:ext cx="11228173" cy="4926616"/>
          </a:xfrm>
        </p:spPr>
        <p:txBody>
          <a:bodyPr>
            <a:normAutofit fontScale="92500" lnSpcReduction="10000"/>
          </a:bodyPr>
          <a:lstStyle/>
          <a:p>
            <a:r>
              <a:rPr lang="en-US" sz="2400" dirty="0"/>
              <a:t>Annual model simulations with CMAQv5.3.1 and CAMxv7 beta6</a:t>
            </a:r>
          </a:p>
          <a:p>
            <a:pPr lvl="1"/>
            <a:r>
              <a:rPr lang="en-US" sz="2000" dirty="0"/>
              <a:t>CB6r3 chemical mechanism</a:t>
            </a:r>
          </a:p>
          <a:p>
            <a:pPr lvl="1"/>
            <a:r>
              <a:rPr lang="en-US" sz="2000" dirty="0"/>
              <a:t>POA treated as non-volatile (did not use VBS)</a:t>
            </a:r>
          </a:p>
          <a:p>
            <a:pPr lvl="1"/>
            <a:r>
              <a:rPr lang="en-US" sz="2000" dirty="0"/>
              <a:t>No bidirectional ammonia flux</a:t>
            </a:r>
          </a:p>
          <a:p>
            <a:pPr marL="109728" indent="0">
              <a:buNone/>
            </a:pPr>
            <a:endParaRPr lang="en-US" sz="2400" dirty="0"/>
          </a:p>
          <a:p>
            <a:r>
              <a:rPr lang="en-US" sz="2400" dirty="0"/>
              <a:t>Nested 36km and 12km domains with 35 vertical layers</a:t>
            </a:r>
          </a:p>
          <a:p>
            <a:pPr lvl="1"/>
            <a:r>
              <a:rPr lang="en-US" sz="2000" dirty="0"/>
              <a:t>Potential 4 km modeling for domains (NE/MW/CA)</a:t>
            </a:r>
            <a:br>
              <a:rPr lang="en-US" sz="2400" dirty="0"/>
            </a:br>
            <a:endParaRPr lang="en-US" sz="2400" dirty="0"/>
          </a:p>
          <a:p>
            <a:r>
              <a:rPr lang="en-US" sz="2400" dirty="0"/>
              <a:t>Meteorology from WRFv3.8</a:t>
            </a:r>
          </a:p>
          <a:p>
            <a:pPr marL="109728" indent="0">
              <a:buNone/>
            </a:pPr>
            <a:endParaRPr lang="en-US" sz="2400" dirty="0"/>
          </a:p>
          <a:p>
            <a:r>
              <a:rPr lang="en-US" sz="2400" dirty="0"/>
              <a:t>Initial and Boundary Conditions from </a:t>
            </a:r>
          </a:p>
          <a:p>
            <a:pPr marL="365760" lvl="1" indent="0">
              <a:buNone/>
            </a:pPr>
            <a:r>
              <a:rPr lang="en-US" sz="2400" dirty="0"/>
              <a:t>Hemispheric CMAQv5.2.1 with 2016fe </a:t>
            </a:r>
            <a:r>
              <a:rPr lang="en-US" sz="2400" dirty="0" err="1"/>
              <a:t>emis</a:t>
            </a:r>
            <a:endParaRPr lang="en-US" sz="2400" dirty="0"/>
          </a:p>
          <a:p>
            <a:pPr marL="365760" lvl="1" indent="0">
              <a:buNone/>
            </a:pPr>
            <a:endParaRPr lang="en-US" sz="2400" dirty="0"/>
          </a:p>
          <a:p>
            <a:r>
              <a:rPr lang="en-US" sz="2400" dirty="0"/>
              <a:t>See extra slides for additional details</a:t>
            </a:r>
          </a:p>
        </p:txBody>
      </p:sp>
      <p:sp>
        <p:nvSpPr>
          <p:cNvPr id="3" name="Slide Number Placeholder 2">
            <a:extLst>
              <a:ext uri="{FF2B5EF4-FFF2-40B4-BE49-F238E27FC236}">
                <a16:creationId xmlns:a16="http://schemas.microsoft.com/office/drawing/2014/main" id="{B1A60385-AB64-4828-8CD9-E35865CF24B2}"/>
              </a:ext>
            </a:extLst>
          </p:cNvPr>
          <p:cNvSpPr>
            <a:spLocks noGrp="1"/>
          </p:cNvSpPr>
          <p:nvPr>
            <p:ph type="sldNum" sz="quarter" idx="12"/>
          </p:nvPr>
        </p:nvSpPr>
        <p:spPr/>
        <p:txBody>
          <a:bodyPr/>
          <a:lstStyle/>
          <a:p>
            <a:fld id="{61C894BD-DCE2-4A96-A9AF-225BBEAC2A40}" type="slidenum">
              <a:rPr lang="en-US" smtClean="0"/>
              <a:pPr/>
              <a:t>2</a:t>
            </a:fld>
            <a:endParaRPr lang="en-US"/>
          </a:p>
        </p:txBody>
      </p:sp>
      <p:sp>
        <p:nvSpPr>
          <p:cNvPr id="4" name="Title 3">
            <a:extLst>
              <a:ext uri="{FF2B5EF4-FFF2-40B4-BE49-F238E27FC236}">
                <a16:creationId xmlns:a16="http://schemas.microsoft.com/office/drawing/2014/main" id="{DEF0C68B-9A58-48E9-9538-8929FB3DD0C1}"/>
              </a:ext>
            </a:extLst>
          </p:cNvPr>
          <p:cNvSpPr>
            <a:spLocks noGrp="1"/>
          </p:cNvSpPr>
          <p:nvPr>
            <p:ph type="title"/>
          </p:nvPr>
        </p:nvSpPr>
        <p:spPr>
          <a:xfrm>
            <a:off x="609600" y="-5705"/>
            <a:ext cx="10972800" cy="1143000"/>
          </a:xfrm>
        </p:spPr>
        <p:txBody>
          <a:bodyPr/>
          <a:lstStyle/>
          <a:p>
            <a:r>
              <a:rPr lang="en-US" dirty="0"/>
              <a:t>EPA OAQPS Modeling Set-up for 2016v1</a:t>
            </a:r>
          </a:p>
        </p:txBody>
      </p:sp>
      <p:grpSp>
        <p:nvGrpSpPr>
          <p:cNvPr id="6" name="Group 5">
            <a:extLst>
              <a:ext uri="{FF2B5EF4-FFF2-40B4-BE49-F238E27FC236}">
                <a16:creationId xmlns:a16="http://schemas.microsoft.com/office/drawing/2014/main" id="{2B4921E7-5F84-4116-AE0B-28883A9BFF97}"/>
              </a:ext>
            </a:extLst>
          </p:cNvPr>
          <p:cNvGrpSpPr>
            <a:grpSpLocks noChangeAspect="1"/>
          </p:cNvGrpSpPr>
          <p:nvPr/>
        </p:nvGrpSpPr>
        <p:grpSpPr>
          <a:xfrm>
            <a:off x="7516481" y="3172252"/>
            <a:ext cx="4065919" cy="3234253"/>
            <a:chOff x="0" y="2508956"/>
            <a:chExt cx="3735978" cy="2971800"/>
          </a:xfrm>
        </p:grpSpPr>
        <p:pic>
          <p:nvPicPr>
            <p:cNvPr id="7" name="Picture 6">
              <a:extLst>
                <a:ext uri="{FF2B5EF4-FFF2-40B4-BE49-F238E27FC236}">
                  <a16:creationId xmlns:a16="http://schemas.microsoft.com/office/drawing/2014/main" id="{3A944F0B-45C2-4B1E-A4F6-CEE956187E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5" r="8584"/>
            <a:stretch/>
          </p:blipFill>
          <p:spPr>
            <a:xfrm>
              <a:off x="0" y="2508956"/>
              <a:ext cx="3735978" cy="2971800"/>
            </a:xfrm>
            <a:prstGeom prst="rect">
              <a:avLst/>
            </a:prstGeom>
          </p:spPr>
        </p:pic>
        <p:cxnSp>
          <p:nvCxnSpPr>
            <p:cNvPr id="8" name="Straight Connector 7">
              <a:extLst>
                <a:ext uri="{FF2B5EF4-FFF2-40B4-BE49-F238E27FC236}">
                  <a16:creationId xmlns:a16="http://schemas.microsoft.com/office/drawing/2014/main" id="{0B95F021-8BD9-4451-9E87-1896AE10CA9B}"/>
                </a:ext>
              </a:extLst>
            </p:cNvPr>
            <p:cNvCxnSpPr/>
            <p:nvPr/>
          </p:nvCxnSpPr>
          <p:spPr bwMode="auto">
            <a:xfrm flipV="1">
              <a:off x="407670" y="2891790"/>
              <a:ext cx="2975610" cy="381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BE6201CB-E380-4647-ACC8-7432381B7234}"/>
                </a:ext>
              </a:extLst>
            </p:cNvPr>
            <p:cNvCxnSpPr/>
            <p:nvPr/>
          </p:nvCxnSpPr>
          <p:spPr bwMode="auto">
            <a:xfrm>
              <a:off x="407670" y="5334000"/>
              <a:ext cx="2975610" cy="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056B0ADD-3E65-405B-84CA-C91BAC12145D}"/>
                </a:ext>
              </a:extLst>
            </p:cNvPr>
            <p:cNvCxnSpPr/>
            <p:nvPr/>
          </p:nvCxnSpPr>
          <p:spPr bwMode="auto">
            <a:xfrm>
              <a:off x="422910" y="2895600"/>
              <a:ext cx="0" cy="243840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1978C216-E0A5-4C0F-96A5-4ECD24D27A93}"/>
                </a:ext>
              </a:extLst>
            </p:cNvPr>
            <p:cNvCxnSpPr/>
            <p:nvPr/>
          </p:nvCxnSpPr>
          <p:spPr bwMode="auto">
            <a:xfrm>
              <a:off x="3379470" y="2880360"/>
              <a:ext cx="0" cy="246888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AA88300-41BA-44C6-A3AB-BD916841BDB6}"/>
                </a:ext>
              </a:extLst>
            </p:cNvPr>
            <p:cNvCxnSpPr/>
            <p:nvPr/>
          </p:nvCxnSpPr>
          <p:spPr bwMode="auto">
            <a:xfrm>
              <a:off x="662940" y="3463290"/>
              <a:ext cx="2282190" cy="0"/>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C7D9592F-80F9-4E3A-941B-CD3EB9490F8E}"/>
                </a:ext>
              </a:extLst>
            </p:cNvPr>
            <p:cNvCxnSpPr/>
            <p:nvPr/>
          </p:nvCxnSpPr>
          <p:spPr bwMode="auto">
            <a:xfrm>
              <a:off x="662940" y="4800600"/>
              <a:ext cx="2282190" cy="0"/>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4DF77FB2-1BAA-4C91-9093-6AD0BEA16324}"/>
                </a:ext>
              </a:extLst>
            </p:cNvPr>
            <p:cNvCxnSpPr/>
            <p:nvPr/>
          </p:nvCxnSpPr>
          <p:spPr bwMode="auto">
            <a:xfrm flipH="1">
              <a:off x="666751" y="3451860"/>
              <a:ext cx="1" cy="1362456"/>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F9B63BB4-6EDF-4A4F-9747-6B1A618F4F94}"/>
                </a:ext>
              </a:extLst>
            </p:cNvPr>
            <p:cNvCxnSpPr/>
            <p:nvPr/>
          </p:nvCxnSpPr>
          <p:spPr bwMode="auto">
            <a:xfrm flipH="1">
              <a:off x="2945129" y="3451860"/>
              <a:ext cx="1" cy="1362456"/>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AE5C1595-3140-45CB-9872-0B2234AC7CF7}"/>
                </a:ext>
              </a:extLst>
            </p:cNvPr>
            <p:cNvSpPr txBox="1"/>
            <p:nvPr/>
          </p:nvSpPr>
          <p:spPr>
            <a:xfrm>
              <a:off x="495300" y="2947203"/>
              <a:ext cx="830574" cy="369332"/>
            </a:xfrm>
            <a:prstGeom prst="rect">
              <a:avLst/>
            </a:prstGeom>
            <a:solidFill>
              <a:schemeClr val="bg1"/>
            </a:solidFill>
            <a:ln>
              <a:solidFill>
                <a:srgbClr val="9BE9A6"/>
              </a:solidFill>
            </a:ln>
          </p:spPr>
          <p:txBody>
            <a:bodyPr wrap="square" rtlCol="0">
              <a:spAutoFit/>
            </a:bodyPr>
            <a:lstStyle/>
            <a:p>
              <a:r>
                <a:rPr lang="en-US" sz="1800" dirty="0">
                  <a:solidFill>
                    <a:srgbClr val="2ED045"/>
                  </a:solidFill>
                </a:rPr>
                <a:t>36km</a:t>
              </a:r>
            </a:p>
          </p:txBody>
        </p:sp>
        <p:sp>
          <p:nvSpPr>
            <p:cNvPr id="17" name="TextBox 16">
              <a:extLst>
                <a:ext uri="{FF2B5EF4-FFF2-40B4-BE49-F238E27FC236}">
                  <a16:creationId xmlns:a16="http://schemas.microsoft.com/office/drawing/2014/main" id="{CDD25D98-1F73-43F5-9E3B-CABC8404DB5B}"/>
                </a:ext>
              </a:extLst>
            </p:cNvPr>
            <p:cNvSpPr txBox="1"/>
            <p:nvPr/>
          </p:nvSpPr>
          <p:spPr>
            <a:xfrm>
              <a:off x="758196" y="3535000"/>
              <a:ext cx="830574" cy="369332"/>
            </a:xfrm>
            <a:prstGeom prst="rect">
              <a:avLst/>
            </a:prstGeom>
            <a:solidFill>
              <a:schemeClr val="bg1"/>
            </a:solidFill>
            <a:ln>
              <a:solidFill>
                <a:srgbClr val="D58BAB"/>
              </a:solidFill>
            </a:ln>
          </p:spPr>
          <p:txBody>
            <a:bodyPr wrap="square" rtlCol="0">
              <a:spAutoFit/>
            </a:bodyPr>
            <a:lstStyle/>
            <a:p>
              <a:r>
                <a:rPr lang="en-US" sz="1800" dirty="0">
                  <a:solidFill>
                    <a:srgbClr val="B74375"/>
                  </a:solidFill>
                </a:rPr>
                <a:t>12km</a:t>
              </a:r>
            </a:p>
          </p:txBody>
        </p:sp>
      </p:grpSp>
      <p:pic>
        <p:nvPicPr>
          <p:cNvPr id="18" name="Picture 4" descr="EPA seal">
            <a:extLst>
              <a:ext uri="{FF2B5EF4-FFF2-40B4-BE49-F238E27FC236}">
                <a16:creationId xmlns:a16="http://schemas.microsoft.com/office/drawing/2014/main" id="{AD02D026-5DD7-4027-B0DF-ABF32C495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89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77788"/>
            <a:ext cx="10515600" cy="1325562"/>
          </a:xfrm>
        </p:spPr>
        <p:txBody>
          <a:bodyPr/>
          <a:lstStyle/>
          <a:p>
            <a:r>
              <a:rPr lang="en-US" dirty="0"/>
              <a:t>EC Bias (%) – Overview</a:t>
            </a:r>
          </a:p>
        </p:txBody>
      </p:sp>
      <p:grpSp>
        <p:nvGrpSpPr>
          <p:cNvPr id="3" name="Group 2">
            <a:extLst>
              <a:ext uri="{FF2B5EF4-FFF2-40B4-BE49-F238E27FC236}">
                <a16:creationId xmlns:a16="http://schemas.microsoft.com/office/drawing/2014/main" id="{ABCE78F4-3F9A-487A-A74C-35ECDE4AE774}"/>
              </a:ext>
            </a:extLst>
          </p:cNvPr>
          <p:cNvGrpSpPr/>
          <p:nvPr/>
        </p:nvGrpSpPr>
        <p:grpSpPr>
          <a:xfrm>
            <a:off x="120593" y="3429000"/>
            <a:ext cx="10515600" cy="3459513"/>
            <a:chOff x="69792" y="1775243"/>
            <a:chExt cx="11575861" cy="4140486"/>
          </a:xfrm>
        </p:grpSpPr>
        <p:pic>
          <p:nvPicPr>
            <p:cNvPr id="7" name="Picture 6" descr="A screenshot of a cell phone&#10;&#10;Description automatically generated">
              <a:extLst>
                <a:ext uri="{FF2B5EF4-FFF2-40B4-BE49-F238E27FC236}">
                  <a16:creationId xmlns:a16="http://schemas.microsoft.com/office/drawing/2014/main" id="{415F8006-1410-4CC0-8756-CEFAE97447DB}"/>
                </a:ext>
              </a:extLst>
            </p:cNvPr>
            <p:cNvPicPr>
              <a:picLocks noChangeAspect="1"/>
            </p:cNvPicPr>
            <p:nvPr/>
          </p:nvPicPr>
          <p:blipFill rotWithShape="1">
            <a:blip r:embed="rId2">
              <a:extLst>
                <a:ext uri="{28A0092B-C50C-407E-A947-70E740481C1C}">
                  <a14:useLocalDpi xmlns:a14="http://schemas.microsoft.com/office/drawing/2010/main" val="0"/>
                </a:ext>
              </a:extLst>
            </a:blip>
            <a:srcRect l="34968" t="8836"/>
            <a:stretch/>
          </p:blipFill>
          <p:spPr>
            <a:xfrm>
              <a:off x="6096000" y="1775243"/>
              <a:ext cx="5549653" cy="414048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1F21EDC-3595-4633-B705-222FA0670ACC}"/>
                </a:ext>
              </a:extLst>
            </p:cNvPr>
            <p:cNvPicPr>
              <a:picLocks noChangeAspect="1"/>
            </p:cNvPicPr>
            <p:nvPr/>
          </p:nvPicPr>
          <p:blipFill rotWithShape="1">
            <a:blip r:embed="rId3">
              <a:extLst>
                <a:ext uri="{28A0092B-C50C-407E-A947-70E740481C1C}">
                  <a14:useLocalDpi xmlns:a14="http://schemas.microsoft.com/office/drawing/2010/main" val="0"/>
                </a:ext>
              </a:extLst>
            </a:blip>
            <a:srcRect t="8836" r="29383"/>
            <a:stretch/>
          </p:blipFill>
          <p:spPr>
            <a:xfrm>
              <a:off x="69792" y="1775243"/>
              <a:ext cx="6026208" cy="4140486"/>
            </a:xfrm>
            <a:prstGeom prst="rect">
              <a:avLst/>
            </a:prstGeom>
          </p:spPr>
        </p:pic>
      </p:grpSp>
      <p:sp>
        <p:nvSpPr>
          <p:cNvPr id="8" name="TextBox 7">
            <a:extLst>
              <a:ext uri="{FF2B5EF4-FFF2-40B4-BE49-F238E27FC236}">
                <a16:creationId xmlns:a16="http://schemas.microsoft.com/office/drawing/2014/main" id="{F9478966-0015-4910-ACBB-B1E89EF0EA3B}"/>
              </a:ext>
            </a:extLst>
          </p:cNvPr>
          <p:cNvSpPr txBox="1"/>
          <p:nvPr/>
        </p:nvSpPr>
        <p:spPr>
          <a:xfrm>
            <a:off x="501624" y="1325316"/>
            <a:ext cx="6483966" cy="646331"/>
          </a:xfrm>
          <a:prstGeom prst="rect">
            <a:avLst/>
          </a:prstGeom>
          <a:noFill/>
          <a:ln>
            <a:solidFill>
              <a:schemeClr val="tx1"/>
            </a:solidFill>
          </a:ln>
        </p:spPr>
        <p:txBody>
          <a:bodyPr wrap="square" rtlCol="0">
            <a:spAutoFit/>
          </a:bodyPr>
          <a:lstStyle/>
          <a:p>
            <a:r>
              <a:rPr lang="en-US" b="1" dirty="0"/>
              <a:t>EC performance has improved since 2015, likely related in part to fire speciation updates</a:t>
            </a:r>
          </a:p>
        </p:txBody>
      </p:sp>
      <p:sp>
        <p:nvSpPr>
          <p:cNvPr id="10" name="TextBox 9">
            <a:extLst>
              <a:ext uri="{FF2B5EF4-FFF2-40B4-BE49-F238E27FC236}">
                <a16:creationId xmlns:a16="http://schemas.microsoft.com/office/drawing/2014/main" id="{C1E766DA-18CA-44E7-A132-52BC52991936}"/>
              </a:ext>
            </a:extLst>
          </p:cNvPr>
          <p:cNvSpPr txBox="1"/>
          <p:nvPr/>
        </p:nvSpPr>
        <p:spPr>
          <a:xfrm>
            <a:off x="3086421" y="3102919"/>
            <a:ext cx="2391893" cy="400110"/>
          </a:xfrm>
          <a:prstGeom prst="rect">
            <a:avLst/>
          </a:prstGeom>
          <a:noFill/>
        </p:spPr>
        <p:txBody>
          <a:bodyPr wrap="square" rtlCol="0">
            <a:spAutoFit/>
          </a:bodyPr>
          <a:lstStyle/>
          <a:p>
            <a:r>
              <a:rPr lang="en-US" sz="2000" b="1" dirty="0"/>
              <a:t>CMAQ 2016fh</a:t>
            </a:r>
          </a:p>
        </p:txBody>
      </p:sp>
      <p:sp>
        <p:nvSpPr>
          <p:cNvPr id="11" name="TextBox 10">
            <a:extLst>
              <a:ext uri="{FF2B5EF4-FFF2-40B4-BE49-F238E27FC236}">
                <a16:creationId xmlns:a16="http://schemas.microsoft.com/office/drawing/2014/main" id="{1EA4E116-750D-4534-9F53-76F3B86360F1}"/>
              </a:ext>
            </a:extLst>
          </p:cNvPr>
          <p:cNvSpPr txBox="1"/>
          <p:nvPr/>
        </p:nvSpPr>
        <p:spPr>
          <a:xfrm>
            <a:off x="5702571" y="3102919"/>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709959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628D-03BD-4A8C-A707-EE55B8898A39}"/>
              </a:ext>
            </a:extLst>
          </p:cNvPr>
          <p:cNvSpPr>
            <a:spLocks noGrp="1"/>
          </p:cNvSpPr>
          <p:nvPr>
            <p:ph type="title"/>
          </p:nvPr>
        </p:nvSpPr>
        <p:spPr>
          <a:xfrm>
            <a:off x="609600" y="-117427"/>
            <a:ext cx="10972800" cy="1143000"/>
          </a:xfrm>
        </p:spPr>
        <p:txBody>
          <a:bodyPr/>
          <a:lstStyle/>
          <a:p>
            <a:r>
              <a:rPr lang="en-US" dirty="0"/>
              <a:t>PM2.5 performance key takeaways</a:t>
            </a:r>
          </a:p>
        </p:txBody>
      </p:sp>
      <p:sp>
        <p:nvSpPr>
          <p:cNvPr id="4" name="Content Placeholder 3">
            <a:extLst>
              <a:ext uri="{FF2B5EF4-FFF2-40B4-BE49-F238E27FC236}">
                <a16:creationId xmlns:a16="http://schemas.microsoft.com/office/drawing/2014/main" id="{5D964E6A-0E46-4399-B22A-BFE072DF28D7}"/>
              </a:ext>
            </a:extLst>
          </p:cNvPr>
          <p:cNvSpPr>
            <a:spLocks noGrp="1"/>
          </p:cNvSpPr>
          <p:nvPr>
            <p:ph idx="1"/>
          </p:nvPr>
        </p:nvSpPr>
        <p:spPr>
          <a:xfrm>
            <a:off x="61917" y="785002"/>
            <a:ext cx="5727033" cy="5964713"/>
          </a:xfrm>
          <a:solidFill>
            <a:schemeClr val="bg1"/>
          </a:solidFill>
          <a:ln>
            <a:noFill/>
          </a:ln>
        </p:spPr>
        <p:txBody>
          <a:bodyPr>
            <a:noAutofit/>
          </a:bodyPr>
          <a:lstStyle/>
          <a:p>
            <a:r>
              <a:rPr lang="en-US" sz="1200" dirty="0"/>
              <a:t>Sulfate</a:t>
            </a:r>
          </a:p>
          <a:p>
            <a:pPr lvl="1"/>
            <a:r>
              <a:rPr lang="en-US" sz="1200" dirty="0"/>
              <a:t>CAMx: </a:t>
            </a:r>
          </a:p>
          <a:p>
            <a:pPr lvl="2"/>
            <a:r>
              <a:rPr lang="en-US" sz="1200" dirty="0"/>
              <a:t>bias is mostly between -20% and +40% in winter/Eastern US</a:t>
            </a:r>
          </a:p>
          <a:p>
            <a:pPr lvl="2"/>
            <a:r>
              <a:rPr lang="en-US" sz="1200" dirty="0"/>
              <a:t>bias is between -20% and +20% in summer/Ohio River Valley</a:t>
            </a:r>
          </a:p>
          <a:p>
            <a:pPr lvl="1"/>
            <a:r>
              <a:rPr lang="en-US" sz="1200" dirty="0"/>
              <a:t>CMAQ: </a:t>
            </a:r>
          </a:p>
          <a:p>
            <a:pPr lvl="2"/>
            <a:r>
              <a:rPr lang="en-US" sz="1200" dirty="0"/>
              <a:t>underpredictions are generally less than -20% in winter/Eastern US </a:t>
            </a:r>
          </a:p>
          <a:p>
            <a:pPr lvl="2"/>
            <a:r>
              <a:rPr lang="en-US" sz="1200" dirty="0"/>
              <a:t>bias is between -40% and -20% in summer/Ohio River Valley</a:t>
            </a:r>
          </a:p>
          <a:p>
            <a:r>
              <a:rPr lang="en-US" sz="1200" dirty="0"/>
              <a:t>Nitrate: </a:t>
            </a:r>
          </a:p>
          <a:p>
            <a:pPr lvl="1"/>
            <a:r>
              <a:rPr lang="en-US" sz="1200" dirty="0"/>
              <a:t>CMAQ</a:t>
            </a:r>
          </a:p>
          <a:p>
            <a:pPr lvl="2"/>
            <a:r>
              <a:rPr lang="en-US" sz="1200" dirty="0"/>
              <a:t>Winter Midwest shows underpredictions up to 20%, Northeast corridor shows overpredictions, underpredictions in SW</a:t>
            </a:r>
          </a:p>
          <a:p>
            <a:pPr lvl="2"/>
            <a:r>
              <a:rPr lang="en-US" sz="1200" dirty="0"/>
              <a:t>Spring underpredictions across entire US</a:t>
            </a:r>
          </a:p>
          <a:p>
            <a:pPr lvl="2"/>
            <a:r>
              <a:rPr lang="en-US" sz="1200" dirty="0"/>
              <a:t>Using STAGE and M3DRY bi-direction ammonia flux improve performance</a:t>
            </a:r>
          </a:p>
          <a:p>
            <a:pPr lvl="1"/>
            <a:r>
              <a:rPr lang="en-US" sz="1200" dirty="0"/>
              <a:t>CAMx</a:t>
            </a:r>
          </a:p>
          <a:p>
            <a:pPr lvl="2"/>
            <a:r>
              <a:rPr lang="en-US" sz="1200" dirty="0"/>
              <a:t>Winter Midwest shows underpredictions up to 20%, Northeast corridor shows overpredictions, underpredictions in SW</a:t>
            </a:r>
          </a:p>
          <a:p>
            <a:pPr lvl="2"/>
            <a:r>
              <a:rPr lang="en-US" sz="1200" dirty="0"/>
              <a:t>Spring CAMx bias is between -20% and + 20%</a:t>
            </a:r>
          </a:p>
          <a:p>
            <a:pPr lvl="1"/>
            <a:r>
              <a:rPr lang="en-US" sz="1200" dirty="0"/>
              <a:t>Both models: Underestimates in California at 12km resolution</a:t>
            </a:r>
          </a:p>
          <a:p>
            <a:r>
              <a:rPr lang="en-US" sz="1200" dirty="0"/>
              <a:t>OC overestimates across all regions/seasons in both models</a:t>
            </a:r>
          </a:p>
          <a:p>
            <a:pPr lvl="2"/>
            <a:r>
              <a:rPr lang="en-US" sz="1200" dirty="0"/>
              <a:t>More investigation needed</a:t>
            </a:r>
          </a:p>
          <a:p>
            <a:pPr lvl="1"/>
            <a:r>
              <a:rPr lang="en-US" sz="1200" dirty="0"/>
              <a:t>Underestimates in California at 12km resolution</a:t>
            </a:r>
          </a:p>
          <a:p>
            <a:r>
              <a:rPr lang="en-US" sz="1200" dirty="0"/>
              <a:t>EC performance generally shows bias withing +/-20% in most regions/season</a:t>
            </a:r>
          </a:p>
        </p:txBody>
      </p:sp>
      <p:pic>
        <p:nvPicPr>
          <p:cNvPr id="7" name="Picture 6" descr="A picture containing bird&#10;&#10;Description automatically generated">
            <a:extLst>
              <a:ext uri="{FF2B5EF4-FFF2-40B4-BE49-F238E27FC236}">
                <a16:creationId xmlns:a16="http://schemas.microsoft.com/office/drawing/2014/main" id="{CC306670-4229-4587-B1E7-58691BDAE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950" y="1226870"/>
            <a:ext cx="6351223" cy="5080978"/>
          </a:xfrm>
          <a:prstGeom prst="rect">
            <a:avLst/>
          </a:prstGeom>
        </p:spPr>
      </p:pic>
      <p:sp>
        <p:nvSpPr>
          <p:cNvPr id="8" name="TextBox 7">
            <a:extLst>
              <a:ext uri="{FF2B5EF4-FFF2-40B4-BE49-F238E27FC236}">
                <a16:creationId xmlns:a16="http://schemas.microsoft.com/office/drawing/2014/main" id="{539B56CF-ED46-4A44-8271-C9CFE2436041}"/>
              </a:ext>
            </a:extLst>
          </p:cNvPr>
          <p:cNvSpPr txBox="1"/>
          <p:nvPr/>
        </p:nvSpPr>
        <p:spPr>
          <a:xfrm>
            <a:off x="7117492"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94E9DE51-847F-48CD-BD65-65394F28C681}"/>
              </a:ext>
            </a:extLst>
          </p:cNvPr>
          <p:cNvSpPr txBox="1"/>
          <p:nvPr/>
        </p:nvSpPr>
        <p:spPr>
          <a:xfrm>
            <a:off x="8575384"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1F19D970-80D9-4836-9ABF-D6ADF5CD4191}"/>
              </a:ext>
            </a:extLst>
          </p:cNvPr>
          <p:cNvSpPr txBox="1"/>
          <p:nvPr/>
        </p:nvSpPr>
        <p:spPr>
          <a:xfrm>
            <a:off x="10033278"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07639938-8C68-4806-B8AE-9ED31E9F3AA2}"/>
              </a:ext>
            </a:extLst>
          </p:cNvPr>
          <p:cNvSpPr txBox="1"/>
          <p:nvPr/>
        </p:nvSpPr>
        <p:spPr>
          <a:xfrm>
            <a:off x="7117492" y="1133052"/>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Annual CONUS CSN PM2.5</a:t>
            </a:r>
          </a:p>
        </p:txBody>
      </p:sp>
    </p:spTree>
    <p:extLst>
      <p:ext uri="{BB962C8B-B14F-4D97-AF65-F5344CB8AC3E}">
        <p14:creationId xmlns:p14="http://schemas.microsoft.com/office/powerpoint/2010/main" val="2297704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Ozone</a:t>
            </a:r>
          </a:p>
        </p:txBody>
      </p:sp>
      <p:sp>
        <p:nvSpPr>
          <p:cNvPr id="5" name="Subtitle 4">
            <a:extLst>
              <a:ext uri="{FF2B5EF4-FFF2-40B4-BE49-F238E27FC236}">
                <a16:creationId xmlns:a16="http://schemas.microsoft.com/office/drawing/2014/main" id="{C0B115DE-37E8-47AF-9ADC-706BCA49063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22</a:t>
            </a:fld>
            <a:endParaRPr lang="en-US"/>
          </a:p>
        </p:txBody>
      </p:sp>
    </p:spTree>
    <p:extLst>
      <p:ext uri="{BB962C8B-B14F-4D97-AF65-F5344CB8AC3E}">
        <p14:creationId xmlns:p14="http://schemas.microsoft.com/office/powerpoint/2010/main" val="3576233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 screen with text&#10;&#10;Description automatically generated">
            <a:extLst>
              <a:ext uri="{FF2B5EF4-FFF2-40B4-BE49-F238E27FC236}">
                <a16:creationId xmlns:a16="http://schemas.microsoft.com/office/drawing/2014/main" id="{8E66B43C-FB99-4644-928D-2D9C4E5C5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342" y="1901275"/>
            <a:ext cx="4295198" cy="2286000"/>
          </a:xfrm>
          <a:prstGeom prst="rect">
            <a:avLst/>
          </a:prstGeom>
        </p:spPr>
      </p:pic>
      <p:pic>
        <p:nvPicPr>
          <p:cNvPr id="5" name="Picture 4" descr="A screenshot of a cell phone screen with text&#10;&#10;Description automatically generated">
            <a:extLst>
              <a:ext uri="{FF2B5EF4-FFF2-40B4-BE49-F238E27FC236}">
                <a16:creationId xmlns:a16="http://schemas.microsoft.com/office/drawing/2014/main" id="{3D279003-4B56-402F-A680-5EB5DF12C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542" y="1901275"/>
            <a:ext cx="4295198" cy="22860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0A10B045-9309-4FFE-8F78-A8B57B8F3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342" y="4248871"/>
            <a:ext cx="4295198" cy="22860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D151B7B-1872-413A-BE64-1CB42C4B6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7542" y="4248871"/>
            <a:ext cx="4295198" cy="2286000"/>
          </a:xfrm>
          <a:prstGeom prst="rect">
            <a:avLst/>
          </a:prstGeom>
        </p:spPr>
      </p:pic>
      <p:sp>
        <p:nvSpPr>
          <p:cNvPr id="14" name="TextBox 13">
            <a:extLst>
              <a:ext uri="{FF2B5EF4-FFF2-40B4-BE49-F238E27FC236}">
                <a16:creationId xmlns:a16="http://schemas.microsoft.com/office/drawing/2014/main" id="{40E25401-CA0D-4E12-9947-0D10067FFABB}"/>
              </a:ext>
            </a:extLst>
          </p:cNvPr>
          <p:cNvSpPr txBox="1"/>
          <p:nvPr/>
        </p:nvSpPr>
        <p:spPr>
          <a:xfrm>
            <a:off x="2698107" y="1433281"/>
            <a:ext cx="737702"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endParaRPr lang="en-US" dirty="0"/>
          </a:p>
        </p:txBody>
      </p:sp>
      <p:sp>
        <p:nvSpPr>
          <p:cNvPr id="15" name="TextBox 14">
            <a:extLst>
              <a:ext uri="{FF2B5EF4-FFF2-40B4-BE49-F238E27FC236}">
                <a16:creationId xmlns:a16="http://schemas.microsoft.com/office/drawing/2014/main" id="{29369E7D-1BE4-4F47-958D-C1657BFAD61D}"/>
              </a:ext>
            </a:extLst>
          </p:cNvPr>
          <p:cNvSpPr txBox="1"/>
          <p:nvPr/>
        </p:nvSpPr>
        <p:spPr>
          <a:xfrm>
            <a:off x="8885106" y="1433281"/>
            <a:ext cx="791242" cy="369332"/>
          </a:xfrm>
          <a:prstGeom prst="rect">
            <a:avLst/>
          </a:prstGeom>
          <a:solidFill>
            <a:srgbClr val="9EF070"/>
          </a:solidFill>
          <a:ln>
            <a:solidFill>
              <a:schemeClr val="tx1"/>
            </a:solidFill>
          </a:ln>
        </p:spPr>
        <p:txBody>
          <a:bodyPr wrap="none" rtlCol="0">
            <a:spAutoFit/>
          </a:bodyPr>
          <a:lstStyle/>
          <a:p>
            <a:r>
              <a:rPr lang="en-US" dirty="0"/>
              <a:t>CMAQ</a:t>
            </a:r>
          </a:p>
        </p:txBody>
      </p:sp>
      <p:sp>
        <p:nvSpPr>
          <p:cNvPr id="18" name="TextBox 17">
            <a:extLst>
              <a:ext uri="{FF2B5EF4-FFF2-40B4-BE49-F238E27FC236}">
                <a16:creationId xmlns:a16="http://schemas.microsoft.com/office/drawing/2014/main" id="{DB20935A-90B6-4B38-B8AB-20D76F3DC7A2}"/>
              </a:ext>
            </a:extLst>
          </p:cNvPr>
          <p:cNvSpPr txBox="1"/>
          <p:nvPr/>
        </p:nvSpPr>
        <p:spPr>
          <a:xfrm>
            <a:off x="5451676" y="2847121"/>
            <a:ext cx="1143903" cy="646331"/>
          </a:xfrm>
          <a:prstGeom prst="rect">
            <a:avLst/>
          </a:prstGeom>
          <a:solidFill>
            <a:schemeClr val="accent1">
              <a:lumMod val="40000"/>
              <a:lumOff val="60000"/>
            </a:schemeClr>
          </a:solidFill>
          <a:ln>
            <a:solidFill>
              <a:schemeClr val="tx1"/>
            </a:solidFill>
          </a:ln>
        </p:spPr>
        <p:txBody>
          <a:bodyPr wrap="none" rtlCol="0">
            <a:spAutoFit/>
          </a:bodyPr>
          <a:lstStyle/>
          <a:p>
            <a:pPr algn="ctr"/>
            <a:r>
              <a:rPr lang="en-US" dirty="0"/>
              <a:t>&lt;= AQS =&gt;</a:t>
            </a:r>
          </a:p>
          <a:p>
            <a:pPr algn="ctr"/>
            <a:r>
              <a:rPr lang="en-US" dirty="0"/>
              <a:t>Sites</a:t>
            </a:r>
          </a:p>
        </p:txBody>
      </p:sp>
      <p:sp>
        <p:nvSpPr>
          <p:cNvPr id="19" name="TextBox 18">
            <a:extLst>
              <a:ext uri="{FF2B5EF4-FFF2-40B4-BE49-F238E27FC236}">
                <a16:creationId xmlns:a16="http://schemas.microsoft.com/office/drawing/2014/main" id="{C7188849-3A33-4F4C-BD56-30FF3242EFAA}"/>
              </a:ext>
            </a:extLst>
          </p:cNvPr>
          <p:cNvSpPr txBox="1"/>
          <p:nvPr/>
        </p:nvSpPr>
        <p:spPr>
          <a:xfrm>
            <a:off x="5237153" y="4946785"/>
            <a:ext cx="1565237" cy="646331"/>
          </a:xfrm>
          <a:prstGeom prst="rect">
            <a:avLst/>
          </a:prstGeom>
          <a:solidFill>
            <a:schemeClr val="accent6">
              <a:lumMod val="40000"/>
              <a:lumOff val="60000"/>
            </a:schemeClr>
          </a:solidFill>
          <a:ln>
            <a:solidFill>
              <a:schemeClr val="tx1"/>
            </a:solidFill>
          </a:ln>
        </p:spPr>
        <p:txBody>
          <a:bodyPr wrap="none" rtlCol="0">
            <a:spAutoFit/>
          </a:bodyPr>
          <a:lstStyle/>
          <a:p>
            <a:pPr algn="ctr"/>
            <a:r>
              <a:rPr lang="en-US" dirty="0"/>
              <a:t>&lt;= </a:t>
            </a:r>
            <a:r>
              <a:rPr lang="en-US" dirty="0" err="1"/>
              <a:t>CASTNet</a:t>
            </a:r>
            <a:r>
              <a:rPr lang="en-US" dirty="0"/>
              <a:t> =&gt;</a:t>
            </a:r>
          </a:p>
          <a:p>
            <a:pPr algn="ctr"/>
            <a:r>
              <a:rPr lang="en-US" dirty="0"/>
              <a:t>Sites</a:t>
            </a:r>
          </a:p>
        </p:txBody>
      </p:sp>
      <p:sp>
        <p:nvSpPr>
          <p:cNvPr id="20" name="TextBox 19">
            <a:extLst>
              <a:ext uri="{FF2B5EF4-FFF2-40B4-BE49-F238E27FC236}">
                <a16:creationId xmlns:a16="http://schemas.microsoft.com/office/drawing/2014/main" id="{A279B6F6-59B0-450D-A853-4A7BAB0747AF}"/>
              </a:ext>
            </a:extLst>
          </p:cNvPr>
          <p:cNvSpPr txBox="1"/>
          <p:nvPr/>
        </p:nvSpPr>
        <p:spPr>
          <a:xfrm>
            <a:off x="4116868" y="310777"/>
            <a:ext cx="3958264" cy="954107"/>
          </a:xfrm>
          <a:prstGeom prst="rect">
            <a:avLst/>
          </a:prstGeom>
          <a:noFill/>
        </p:spPr>
        <p:txBody>
          <a:bodyPr wrap="none" rtlCol="0">
            <a:spAutoFit/>
          </a:bodyPr>
          <a:lstStyle/>
          <a:p>
            <a:pPr algn="ctr"/>
            <a:r>
              <a:rPr lang="en-US" sz="2800" i="1" dirty="0">
                <a:solidFill>
                  <a:schemeClr val="accent1">
                    <a:lumMod val="50000"/>
                  </a:schemeClr>
                </a:solidFill>
              </a:rPr>
              <a:t>Region/Season Mean Bias</a:t>
            </a:r>
          </a:p>
          <a:p>
            <a:pPr algn="ctr"/>
            <a:r>
              <a:rPr lang="en-US" sz="2800" i="1" dirty="0">
                <a:solidFill>
                  <a:schemeClr val="accent1">
                    <a:lumMod val="50000"/>
                  </a:schemeClr>
                </a:solidFill>
              </a:rPr>
              <a:t>MDA8 </a:t>
            </a:r>
            <a:r>
              <a:rPr lang="en-US" sz="2800" i="1" u="sng" dirty="0">
                <a:solidFill>
                  <a:schemeClr val="accent1">
                    <a:lumMod val="50000"/>
                  </a:schemeClr>
                </a:solidFill>
              </a:rPr>
              <a:t>&gt;</a:t>
            </a:r>
            <a:r>
              <a:rPr lang="en-US" sz="2800" i="1" dirty="0">
                <a:solidFill>
                  <a:schemeClr val="accent1">
                    <a:lumMod val="50000"/>
                  </a:schemeClr>
                </a:solidFill>
              </a:rPr>
              <a:t> 60 ppb</a:t>
            </a:r>
          </a:p>
        </p:txBody>
      </p:sp>
      <p:sp>
        <p:nvSpPr>
          <p:cNvPr id="2" name="Slide Number Placeholder 1">
            <a:extLst>
              <a:ext uri="{FF2B5EF4-FFF2-40B4-BE49-F238E27FC236}">
                <a16:creationId xmlns:a16="http://schemas.microsoft.com/office/drawing/2014/main" id="{D08C31C0-833B-49FC-BF14-EB8434639234}"/>
              </a:ext>
            </a:extLst>
          </p:cNvPr>
          <p:cNvSpPr>
            <a:spLocks noGrp="1"/>
          </p:cNvSpPr>
          <p:nvPr>
            <p:ph type="sldNum" sz="quarter" idx="12"/>
          </p:nvPr>
        </p:nvSpPr>
        <p:spPr/>
        <p:txBody>
          <a:bodyPr/>
          <a:lstStyle/>
          <a:p>
            <a:fld id="{15B4DE50-669E-4B96-BA67-7A19970A10E0}" type="slidenum">
              <a:rPr lang="en-US" smtClean="0"/>
              <a:t>23</a:t>
            </a:fld>
            <a:endParaRPr lang="en-US"/>
          </a:p>
        </p:txBody>
      </p:sp>
      <p:pic>
        <p:nvPicPr>
          <p:cNvPr id="4" name="Picture 3">
            <a:extLst>
              <a:ext uri="{FF2B5EF4-FFF2-40B4-BE49-F238E27FC236}">
                <a16:creationId xmlns:a16="http://schemas.microsoft.com/office/drawing/2014/main" id="{52695B03-5F8A-48C5-9F41-B2EDCB508C26}"/>
              </a:ext>
            </a:extLst>
          </p:cNvPr>
          <p:cNvPicPr>
            <a:picLocks noChangeAspect="1"/>
          </p:cNvPicPr>
          <p:nvPr/>
        </p:nvPicPr>
        <p:blipFill>
          <a:blip r:embed="rId7"/>
          <a:stretch>
            <a:fillRect/>
          </a:stretch>
        </p:blipFill>
        <p:spPr>
          <a:xfrm>
            <a:off x="293207" y="198046"/>
            <a:ext cx="1876922" cy="1179568"/>
          </a:xfrm>
          <a:prstGeom prst="rect">
            <a:avLst/>
          </a:prstGeom>
        </p:spPr>
      </p:pic>
    </p:spTree>
    <p:extLst>
      <p:ext uri="{BB962C8B-B14F-4D97-AF65-F5344CB8AC3E}">
        <p14:creationId xmlns:p14="http://schemas.microsoft.com/office/powerpoint/2010/main" val="225754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DD3C2-5884-4D7A-A14F-107FEF63CCD7}"/>
              </a:ext>
            </a:extLst>
          </p:cNvPr>
          <p:cNvSpPr>
            <a:spLocks noGrp="1"/>
          </p:cNvSpPr>
          <p:nvPr>
            <p:ph type="sldNum" sz="quarter" idx="12"/>
          </p:nvPr>
        </p:nvSpPr>
        <p:spPr>
          <a:xfrm>
            <a:off x="8610600" y="6356349"/>
            <a:ext cx="3657600" cy="3657600"/>
          </a:xfrm>
        </p:spPr>
        <p:txBody>
          <a:bodyPr/>
          <a:lstStyle/>
          <a:p>
            <a:fld id="{15B4DE50-669E-4B96-BA67-7A19970A10E0}" type="slidenum">
              <a:rPr lang="en-US" smtClean="0"/>
              <a:t>24</a:t>
            </a:fld>
            <a:endParaRPr lang="en-US"/>
          </a:p>
        </p:txBody>
      </p:sp>
      <p:pic>
        <p:nvPicPr>
          <p:cNvPr id="4" name="Picture 3" descr="A close up of a mans face&#10;&#10;Description automatically generated">
            <a:extLst>
              <a:ext uri="{FF2B5EF4-FFF2-40B4-BE49-F238E27FC236}">
                <a16:creationId xmlns:a16="http://schemas.microsoft.com/office/drawing/2014/main" id="{9138FC1D-46FA-4B25-B947-C1F6A8821BA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627433" y="3961279"/>
            <a:ext cx="3108960" cy="2743200"/>
          </a:xfrm>
          <a:prstGeom prst="rect">
            <a:avLst/>
          </a:prstGeom>
        </p:spPr>
      </p:pic>
      <p:pic>
        <p:nvPicPr>
          <p:cNvPr id="8" name="Picture 7" descr="A close up of a mans face&#10;&#10;Description automatically generated">
            <a:extLst>
              <a:ext uri="{FF2B5EF4-FFF2-40B4-BE49-F238E27FC236}">
                <a16:creationId xmlns:a16="http://schemas.microsoft.com/office/drawing/2014/main" id="{57E5CE9B-7259-4274-BE97-2DC062A739E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856249" y="3903146"/>
            <a:ext cx="3108960" cy="274320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id="{711090A2-0005-40ED-9866-E8A71C148C59}"/>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241841" y="3976006"/>
            <a:ext cx="3108960" cy="2743200"/>
          </a:xfrm>
          <a:prstGeom prst="rect">
            <a:avLst/>
          </a:prstGeom>
        </p:spPr>
      </p:pic>
      <p:sp>
        <p:nvSpPr>
          <p:cNvPr id="12" name="TextBox 11">
            <a:extLst>
              <a:ext uri="{FF2B5EF4-FFF2-40B4-BE49-F238E27FC236}">
                <a16:creationId xmlns:a16="http://schemas.microsoft.com/office/drawing/2014/main" id="{7BDAB75F-BF45-41A7-BA63-A3ACC4C1FABF}"/>
              </a:ext>
            </a:extLst>
          </p:cNvPr>
          <p:cNvSpPr txBox="1"/>
          <p:nvPr/>
        </p:nvSpPr>
        <p:spPr>
          <a:xfrm>
            <a:off x="3692761" y="88449"/>
            <a:ext cx="5805884" cy="523220"/>
          </a:xfrm>
          <a:prstGeom prst="rect">
            <a:avLst/>
          </a:prstGeom>
          <a:noFill/>
        </p:spPr>
        <p:txBody>
          <a:bodyPr wrap="none" rtlCol="0">
            <a:spAutoFit/>
          </a:bodyPr>
          <a:lstStyle/>
          <a:p>
            <a:pPr algn="ctr"/>
            <a:r>
              <a:rPr lang="en-US" sz="2800" i="1" dirty="0">
                <a:solidFill>
                  <a:schemeClr val="accent1">
                    <a:lumMod val="50000"/>
                  </a:schemeClr>
                </a:solidFill>
              </a:rPr>
              <a:t>MDA8 O3 Monthly Box Plots by Region</a:t>
            </a:r>
          </a:p>
        </p:txBody>
      </p:sp>
      <p:pic>
        <p:nvPicPr>
          <p:cNvPr id="14" name="Picture 13">
            <a:extLst>
              <a:ext uri="{FF2B5EF4-FFF2-40B4-BE49-F238E27FC236}">
                <a16:creationId xmlns:a16="http://schemas.microsoft.com/office/drawing/2014/main" id="{9D832092-0246-4EF0-B7F0-880C49A8A4F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648626" y="1020392"/>
            <a:ext cx="3108960" cy="2844652"/>
          </a:xfrm>
          <a:prstGeom prst="rect">
            <a:avLst/>
          </a:prstGeom>
        </p:spPr>
      </p:pic>
      <p:pic>
        <p:nvPicPr>
          <p:cNvPr id="16" name="Picture 15">
            <a:extLst>
              <a:ext uri="{FF2B5EF4-FFF2-40B4-BE49-F238E27FC236}">
                <a16:creationId xmlns:a16="http://schemas.microsoft.com/office/drawing/2014/main" id="{7EDBFCF0-DEB9-4E1A-9FF5-E378290922E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35056" y="1071119"/>
            <a:ext cx="3108960" cy="2793925"/>
          </a:xfrm>
          <a:prstGeom prst="rect">
            <a:avLst/>
          </a:prstGeom>
        </p:spPr>
      </p:pic>
      <p:pic>
        <p:nvPicPr>
          <p:cNvPr id="18" name="Picture 17" descr="A picture containing room&#10;&#10;Description automatically generated">
            <a:extLst>
              <a:ext uri="{FF2B5EF4-FFF2-40B4-BE49-F238E27FC236}">
                <a16:creationId xmlns:a16="http://schemas.microsoft.com/office/drawing/2014/main" id="{593119DF-E43D-4FFC-96DD-7FACFE8B5F07}"/>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241841" y="1071119"/>
            <a:ext cx="3108960" cy="2793926"/>
          </a:xfrm>
          <a:prstGeom prst="rect">
            <a:avLst/>
          </a:prstGeom>
        </p:spPr>
      </p:pic>
      <p:sp>
        <p:nvSpPr>
          <p:cNvPr id="19" name="TextBox 18">
            <a:extLst>
              <a:ext uri="{FF2B5EF4-FFF2-40B4-BE49-F238E27FC236}">
                <a16:creationId xmlns:a16="http://schemas.microsoft.com/office/drawing/2014/main" id="{FD29B2D4-EAB9-445F-B184-2F9909C5C34B}"/>
              </a:ext>
            </a:extLst>
          </p:cNvPr>
          <p:cNvSpPr txBox="1"/>
          <p:nvPr/>
        </p:nvSpPr>
        <p:spPr>
          <a:xfrm>
            <a:off x="247984" y="2248665"/>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20" name="TextBox 19">
            <a:extLst>
              <a:ext uri="{FF2B5EF4-FFF2-40B4-BE49-F238E27FC236}">
                <a16:creationId xmlns:a16="http://schemas.microsoft.com/office/drawing/2014/main" id="{A83D1345-C487-404C-9E24-E825F1CC9A10}"/>
              </a:ext>
            </a:extLst>
          </p:cNvPr>
          <p:cNvSpPr txBox="1"/>
          <p:nvPr/>
        </p:nvSpPr>
        <p:spPr>
          <a:xfrm>
            <a:off x="274754" y="4978274"/>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11" name="TextBox 10">
            <a:extLst>
              <a:ext uri="{FF2B5EF4-FFF2-40B4-BE49-F238E27FC236}">
                <a16:creationId xmlns:a16="http://schemas.microsoft.com/office/drawing/2014/main" id="{065D5924-870C-4315-8CC7-346A85F70126}"/>
              </a:ext>
            </a:extLst>
          </p:cNvPr>
          <p:cNvSpPr txBox="1"/>
          <p:nvPr/>
        </p:nvSpPr>
        <p:spPr>
          <a:xfrm>
            <a:off x="9296400" y="769940"/>
            <a:ext cx="2314575" cy="369332"/>
          </a:xfrm>
          <a:prstGeom prst="rect">
            <a:avLst/>
          </a:prstGeom>
          <a:solidFill>
            <a:schemeClr val="bg1"/>
          </a:solidFill>
        </p:spPr>
        <p:txBody>
          <a:bodyPr wrap="square" rtlCol="0">
            <a:spAutoFit/>
          </a:bodyPr>
          <a:lstStyle/>
          <a:p>
            <a:pPr algn="ctr"/>
            <a:r>
              <a:rPr lang="en-US" i="1" dirty="0"/>
              <a:t>Northeast</a:t>
            </a:r>
          </a:p>
        </p:txBody>
      </p:sp>
      <p:sp>
        <p:nvSpPr>
          <p:cNvPr id="10" name="TextBox 9">
            <a:extLst>
              <a:ext uri="{FF2B5EF4-FFF2-40B4-BE49-F238E27FC236}">
                <a16:creationId xmlns:a16="http://schemas.microsoft.com/office/drawing/2014/main" id="{F65E49CC-08E2-4D6F-9F10-7DAA0ED1C506}"/>
              </a:ext>
            </a:extLst>
          </p:cNvPr>
          <p:cNvSpPr txBox="1"/>
          <p:nvPr/>
        </p:nvSpPr>
        <p:spPr>
          <a:xfrm>
            <a:off x="5543550" y="785631"/>
            <a:ext cx="2543175" cy="369332"/>
          </a:xfrm>
          <a:prstGeom prst="rect">
            <a:avLst/>
          </a:prstGeom>
          <a:solidFill>
            <a:schemeClr val="bg1"/>
          </a:solidFill>
        </p:spPr>
        <p:txBody>
          <a:bodyPr wrap="square" rtlCol="0">
            <a:spAutoFit/>
          </a:bodyPr>
          <a:lstStyle/>
          <a:p>
            <a:pPr algn="ctr"/>
            <a:r>
              <a:rPr lang="en-US" i="1" dirty="0"/>
              <a:t>Ohio Valley</a:t>
            </a:r>
          </a:p>
        </p:txBody>
      </p:sp>
      <p:sp>
        <p:nvSpPr>
          <p:cNvPr id="9" name="TextBox 8">
            <a:extLst>
              <a:ext uri="{FF2B5EF4-FFF2-40B4-BE49-F238E27FC236}">
                <a16:creationId xmlns:a16="http://schemas.microsoft.com/office/drawing/2014/main" id="{6CAAC5D4-9215-4A58-A3CD-725E580CC317}"/>
              </a:ext>
            </a:extLst>
          </p:cNvPr>
          <p:cNvSpPr txBox="1"/>
          <p:nvPr/>
        </p:nvSpPr>
        <p:spPr>
          <a:xfrm>
            <a:off x="1857375" y="760908"/>
            <a:ext cx="2667000" cy="369332"/>
          </a:xfrm>
          <a:prstGeom prst="rect">
            <a:avLst/>
          </a:prstGeom>
          <a:solidFill>
            <a:schemeClr val="bg1"/>
          </a:solidFill>
        </p:spPr>
        <p:txBody>
          <a:bodyPr wrap="square" rtlCol="0">
            <a:spAutoFit/>
          </a:bodyPr>
          <a:lstStyle/>
          <a:p>
            <a:pPr algn="ctr"/>
            <a:r>
              <a:rPr lang="en-US" i="1" dirty="0"/>
              <a:t>Midwest</a:t>
            </a:r>
          </a:p>
        </p:txBody>
      </p:sp>
      <p:sp>
        <p:nvSpPr>
          <p:cNvPr id="21" name="TextBox 20">
            <a:extLst>
              <a:ext uri="{FF2B5EF4-FFF2-40B4-BE49-F238E27FC236}">
                <a16:creationId xmlns:a16="http://schemas.microsoft.com/office/drawing/2014/main" id="{D8C99134-ED1B-4AD6-959B-ED112671F604}"/>
              </a:ext>
            </a:extLst>
          </p:cNvPr>
          <p:cNvSpPr txBox="1"/>
          <p:nvPr/>
        </p:nvSpPr>
        <p:spPr>
          <a:xfrm>
            <a:off x="1168272" y="3088310"/>
            <a:ext cx="617477" cy="276999"/>
          </a:xfrm>
          <a:prstGeom prst="rect">
            <a:avLst/>
          </a:prstGeom>
          <a:noFill/>
        </p:spPr>
        <p:txBody>
          <a:bodyPr wrap="none" rtlCol="0">
            <a:spAutoFit/>
          </a:bodyPr>
          <a:lstStyle/>
          <a:p>
            <a:r>
              <a:rPr lang="en-US" sz="1200" dirty="0"/>
              <a:t>20 ppb</a:t>
            </a:r>
          </a:p>
        </p:txBody>
      </p:sp>
      <p:sp>
        <p:nvSpPr>
          <p:cNvPr id="22" name="TextBox 21">
            <a:extLst>
              <a:ext uri="{FF2B5EF4-FFF2-40B4-BE49-F238E27FC236}">
                <a16:creationId xmlns:a16="http://schemas.microsoft.com/office/drawing/2014/main" id="{57B36169-0C7C-43C6-A861-7098AD546220}"/>
              </a:ext>
            </a:extLst>
          </p:cNvPr>
          <p:cNvSpPr txBox="1"/>
          <p:nvPr/>
        </p:nvSpPr>
        <p:spPr>
          <a:xfrm>
            <a:off x="1066584" y="1525121"/>
            <a:ext cx="696024" cy="276999"/>
          </a:xfrm>
          <a:prstGeom prst="rect">
            <a:avLst/>
          </a:prstGeom>
          <a:noFill/>
        </p:spPr>
        <p:txBody>
          <a:bodyPr wrap="none" rtlCol="0">
            <a:spAutoFit/>
          </a:bodyPr>
          <a:lstStyle/>
          <a:p>
            <a:r>
              <a:rPr lang="en-US" sz="1200" dirty="0"/>
              <a:t>100 ppb</a:t>
            </a:r>
          </a:p>
        </p:txBody>
      </p:sp>
      <p:sp>
        <p:nvSpPr>
          <p:cNvPr id="23" name="TextBox 22">
            <a:extLst>
              <a:ext uri="{FF2B5EF4-FFF2-40B4-BE49-F238E27FC236}">
                <a16:creationId xmlns:a16="http://schemas.microsoft.com/office/drawing/2014/main" id="{B59EE75F-FF66-46D4-939B-557A315FBE0C}"/>
              </a:ext>
            </a:extLst>
          </p:cNvPr>
          <p:cNvSpPr txBox="1"/>
          <p:nvPr/>
        </p:nvSpPr>
        <p:spPr>
          <a:xfrm>
            <a:off x="1168272" y="5986424"/>
            <a:ext cx="617477" cy="276999"/>
          </a:xfrm>
          <a:prstGeom prst="rect">
            <a:avLst/>
          </a:prstGeom>
          <a:noFill/>
        </p:spPr>
        <p:txBody>
          <a:bodyPr wrap="none" rtlCol="0">
            <a:spAutoFit/>
          </a:bodyPr>
          <a:lstStyle/>
          <a:p>
            <a:r>
              <a:rPr lang="en-US" sz="1200" dirty="0"/>
              <a:t>20 ppb</a:t>
            </a:r>
          </a:p>
        </p:txBody>
      </p:sp>
      <p:sp>
        <p:nvSpPr>
          <p:cNvPr id="24" name="TextBox 23">
            <a:extLst>
              <a:ext uri="{FF2B5EF4-FFF2-40B4-BE49-F238E27FC236}">
                <a16:creationId xmlns:a16="http://schemas.microsoft.com/office/drawing/2014/main" id="{C01BF9C6-6516-4030-96C0-E30BE4C828D4}"/>
              </a:ext>
            </a:extLst>
          </p:cNvPr>
          <p:cNvSpPr txBox="1"/>
          <p:nvPr/>
        </p:nvSpPr>
        <p:spPr>
          <a:xfrm>
            <a:off x="1067371" y="4472146"/>
            <a:ext cx="696024" cy="276999"/>
          </a:xfrm>
          <a:prstGeom prst="rect">
            <a:avLst/>
          </a:prstGeom>
          <a:noFill/>
        </p:spPr>
        <p:txBody>
          <a:bodyPr wrap="none" rtlCol="0">
            <a:spAutoFit/>
          </a:bodyPr>
          <a:lstStyle/>
          <a:p>
            <a:r>
              <a:rPr lang="en-US" sz="1200" dirty="0"/>
              <a:t>100 ppb</a:t>
            </a:r>
          </a:p>
        </p:txBody>
      </p:sp>
    </p:spTree>
    <p:extLst>
      <p:ext uri="{BB962C8B-B14F-4D97-AF65-F5344CB8AC3E}">
        <p14:creationId xmlns:p14="http://schemas.microsoft.com/office/powerpoint/2010/main" val="2082018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8989DA-4107-4D13-BA16-734D76F8B24A}"/>
              </a:ext>
            </a:extLst>
          </p:cNvPr>
          <p:cNvSpPr txBox="1"/>
          <p:nvPr/>
        </p:nvSpPr>
        <p:spPr>
          <a:xfrm>
            <a:off x="3425265" y="201244"/>
            <a:ext cx="5586914" cy="523220"/>
          </a:xfrm>
          <a:prstGeom prst="rect">
            <a:avLst/>
          </a:prstGeom>
          <a:noFill/>
        </p:spPr>
        <p:txBody>
          <a:bodyPr wrap="none" rtlCol="0">
            <a:spAutoFit/>
          </a:bodyPr>
          <a:lstStyle/>
          <a:p>
            <a:r>
              <a:rPr lang="en-US" sz="2800" i="1" dirty="0">
                <a:solidFill>
                  <a:schemeClr val="accent1">
                    <a:lumMod val="50000"/>
                  </a:schemeClr>
                </a:solidFill>
              </a:rPr>
              <a:t>May – September MDA8 O3 </a:t>
            </a:r>
            <a:r>
              <a:rPr lang="en-US" sz="2800" i="1" u="sng" dirty="0">
                <a:solidFill>
                  <a:schemeClr val="accent1">
                    <a:lumMod val="50000"/>
                  </a:schemeClr>
                </a:solidFill>
              </a:rPr>
              <a:t>&gt;</a:t>
            </a:r>
            <a:r>
              <a:rPr lang="en-US" sz="2800" i="1" dirty="0">
                <a:solidFill>
                  <a:schemeClr val="accent1">
                    <a:lumMod val="50000"/>
                  </a:schemeClr>
                </a:solidFill>
              </a:rPr>
              <a:t> 60 ppb</a:t>
            </a:r>
          </a:p>
        </p:txBody>
      </p:sp>
      <p:sp>
        <p:nvSpPr>
          <p:cNvPr id="4" name="TextBox 3">
            <a:extLst>
              <a:ext uri="{FF2B5EF4-FFF2-40B4-BE49-F238E27FC236}">
                <a16:creationId xmlns:a16="http://schemas.microsoft.com/office/drawing/2014/main" id="{C7061D8C-2763-4710-9A90-59ADF019070D}"/>
              </a:ext>
            </a:extLst>
          </p:cNvPr>
          <p:cNvSpPr txBox="1"/>
          <p:nvPr/>
        </p:nvSpPr>
        <p:spPr>
          <a:xfrm>
            <a:off x="5476453" y="2426789"/>
            <a:ext cx="1297151" cy="646331"/>
          </a:xfrm>
          <a:prstGeom prst="rect">
            <a:avLst/>
          </a:prstGeom>
          <a:solidFill>
            <a:schemeClr val="bg2">
              <a:lumMod val="75000"/>
            </a:schemeClr>
          </a:solidFill>
          <a:ln>
            <a:solidFill>
              <a:schemeClr val="tx1"/>
            </a:solidFill>
          </a:ln>
        </p:spPr>
        <p:txBody>
          <a:bodyPr wrap="none" rtlCol="0">
            <a:spAutoFit/>
          </a:bodyPr>
          <a:lstStyle/>
          <a:p>
            <a:pPr algn="ctr"/>
            <a:r>
              <a:rPr lang="en-US" dirty="0"/>
              <a:t>&lt;= Mean =&gt;</a:t>
            </a:r>
          </a:p>
          <a:p>
            <a:pPr algn="ctr"/>
            <a:r>
              <a:rPr lang="en-US" dirty="0"/>
              <a:t>Bias</a:t>
            </a:r>
          </a:p>
        </p:txBody>
      </p:sp>
      <p:sp>
        <p:nvSpPr>
          <p:cNvPr id="11" name="TextBox 10">
            <a:extLst>
              <a:ext uri="{FF2B5EF4-FFF2-40B4-BE49-F238E27FC236}">
                <a16:creationId xmlns:a16="http://schemas.microsoft.com/office/drawing/2014/main" id="{13AFEF8F-7193-4E52-A68D-864CDCDE080D}"/>
              </a:ext>
            </a:extLst>
          </p:cNvPr>
          <p:cNvSpPr txBox="1"/>
          <p:nvPr/>
        </p:nvSpPr>
        <p:spPr>
          <a:xfrm>
            <a:off x="5313721" y="4976456"/>
            <a:ext cx="1827360" cy="923330"/>
          </a:xfrm>
          <a:prstGeom prst="rect">
            <a:avLst/>
          </a:prstGeom>
          <a:solidFill>
            <a:schemeClr val="accent5">
              <a:alpha val="46000"/>
            </a:schemeClr>
          </a:solidFill>
          <a:ln>
            <a:solidFill>
              <a:schemeClr val="tx1"/>
            </a:solidFill>
          </a:ln>
        </p:spPr>
        <p:txBody>
          <a:bodyPr wrap="none" rtlCol="0">
            <a:spAutoFit/>
          </a:bodyPr>
          <a:lstStyle/>
          <a:p>
            <a:pPr algn="ctr"/>
            <a:r>
              <a:rPr lang="en-US" dirty="0"/>
              <a:t>&lt;= Normalized =&gt;</a:t>
            </a:r>
          </a:p>
          <a:p>
            <a:pPr algn="ctr"/>
            <a:r>
              <a:rPr lang="en-US" dirty="0"/>
              <a:t>Mean</a:t>
            </a:r>
          </a:p>
          <a:p>
            <a:pPr algn="ctr"/>
            <a:r>
              <a:rPr lang="en-US" dirty="0"/>
              <a:t>Bias</a:t>
            </a:r>
          </a:p>
        </p:txBody>
      </p:sp>
      <p:sp>
        <p:nvSpPr>
          <p:cNvPr id="6" name="Slide Number Placeholder 5">
            <a:extLst>
              <a:ext uri="{FF2B5EF4-FFF2-40B4-BE49-F238E27FC236}">
                <a16:creationId xmlns:a16="http://schemas.microsoft.com/office/drawing/2014/main" id="{36CC47A0-D41D-4CA9-B36A-4DF5B5786755}"/>
              </a:ext>
            </a:extLst>
          </p:cNvPr>
          <p:cNvSpPr>
            <a:spLocks noGrp="1"/>
          </p:cNvSpPr>
          <p:nvPr>
            <p:ph type="sldNum" sz="quarter" idx="12"/>
          </p:nvPr>
        </p:nvSpPr>
        <p:spPr/>
        <p:txBody>
          <a:bodyPr/>
          <a:lstStyle/>
          <a:p>
            <a:fld id="{15B4DE50-669E-4B96-BA67-7A19970A10E0}" type="slidenum">
              <a:rPr lang="en-US" smtClean="0"/>
              <a:t>25</a:t>
            </a:fld>
            <a:endParaRPr lang="en-US"/>
          </a:p>
        </p:txBody>
      </p:sp>
      <p:pic>
        <p:nvPicPr>
          <p:cNvPr id="15" name="Picture 14" descr="A close up of a map&#10;&#10;Description automatically generated">
            <a:extLst>
              <a:ext uri="{FF2B5EF4-FFF2-40B4-BE49-F238E27FC236}">
                <a16:creationId xmlns:a16="http://schemas.microsoft.com/office/drawing/2014/main" id="{4001A689-C286-4E09-9EEE-A83072A9B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00" y="1307271"/>
            <a:ext cx="4544568" cy="2635557"/>
          </a:xfrm>
          <a:prstGeom prst="rect">
            <a:avLst/>
          </a:prstGeom>
        </p:spPr>
      </p:pic>
      <p:pic>
        <p:nvPicPr>
          <p:cNvPr id="17" name="Picture 16" descr="A picture containing text, map&#10;&#10;Description automatically generated">
            <a:extLst>
              <a:ext uri="{FF2B5EF4-FFF2-40B4-BE49-F238E27FC236}">
                <a16:creationId xmlns:a16="http://schemas.microsoft.com/office/drawing/2014/main" id="{2B0ADB47-A3F3-4141-A05F-CD309657C27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48100" y="4032190"/>
            <a:ext cx="4544568" cy="2606040"/>
          </a:xfrm>
          <a:prstGeom prst="rect">
            <a:avLst/>
          </a:prstGeom>
        </p:spPr>
      </p:pic>
      <p:pic>
        <p:nvPicPr>
          <p:cNvPr id="19" name="Picture 18" descr="A close up of a map&#10;&#10;Description automatically generated">
            <a:extLst>
              <a:ext uri="{FF2B5EF4-FFF2-40B4-BE49-F238E27FC236}">
                <a16:creationId xmlns:a16="http://schemas.microsoft.com/office/drawing/2014/main" id="{FB1286FB-3DF9-45D5-AF3C-39DC2D68FAD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257389" y="4050716"/>
            <a:ext cx="4544568" cy="2606040"/>
          </a:xfrm>
          <a:prstGeom prst="rect">
            <a:avLst/>
          </a:prstGeom>
        </p:spPr>
      </p:pic>
      <p:pic>
        <p:nvPicPr>
          <p:cNvPr id="21" name="Picture 20" descr="A close up of a map&#10;&#10;Description automatically generated">
            <a:extLst>
              <a:ext uri="{FF2B5EF4-FFF2-40B4-BE49-F238E27FC236}">
                <a16:creationId xmlns:a16="http://schemas.microsoft.com/office/drawing/2014/main" id="{C889C6EE-47C6-4C16-AB67-5F456A94DCB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271587" y="1347162"/>
            <a:ext cx="4544568" cy="2606040"/>
          </a:xfrm>
          <a:prstGeom prst="rect">
            <a:avLst/>
          </a:prstGeom>
        </p:spPr>
      </p:pic>
      <p:sp>
        <p:nvSpPr>
          <p:cNvPr id="10" name="TextBox 9">
            <a:extLst>
              <a:ext uri="{FF2B5EF4-FFF2-40B4-BE49-F238E27FC236}">
                <a16:creationId xmlns:a16="http://schemas.microsoft.com/office/drawing/2014/main" id="{68CDA34A-333F-440D-8A32-13EB3BBCF852}"/>
              </a:ext>
            </a:extLst>
          </p:cNvPr>
          <p:cNvSpPr txBox="1"/>
          <p:nvPr/>
        </p:nvSpPr>
        <p:spPr>
          <a:xfrm>
            <a:off x="9078853" y="983923"/>
            <a:ext cx="988973" cy="369332"/>
          </a:xfrm>
          <a:prstGeom prst="rect">
            <a:avLst/>
          </a:prstGeom>
          <a:solidFill>
            <a:srgbClr val="9EF070"/>
          </a:solidFill>
          <a:ln>
            <a:solidFill>
              <a:schemeClr val="tx1"/>
            </a:solidFill>
          </a:ln>
        </p:spPr>
        <p:txBody>
          <a:bodyPr wrap="square" rtlCol="0">
            <a:spAutoFit/>
          </a:bodyPr>
          <a:lstStyle/>
          <a:p>
            <a:r>
              <a:rPr lang="en-US" dirty="0"/>
              <a:t>CMAQ</a:t>
            </a:r>
          </a:p>
        </p:txBody>
      </p:sp>
      <p:sp>
        <p:nvSpPr>
          <p:cNvPr id="8" name="TextBox 7">
            <a:extLst>
              <a:ext uri="{FF2B5EF4-FFF2-40B4-BE49-F238E27FC236}">
                <a16:creationId xmlns:a16="http://schemas.microsoft.com/office/drawing/2014/main" id="{9ED8489D-9CEB-4C73-9533-BFC2D0E1E0D0}"/>
              </a:ext>
            </a:extLst>
          </p:cNvPr>
          <p:cNvSpPr txBox="1"/>
          <p:nvPr/>
        </p:nvSpPr>
        <p:spPr>
          <a:xfrm>
            <a:off x="2199226" y="937939"/>
            <a:ext cx="737702"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endParaRPr lang="en-US" dirty="0"/>
          </a:p>
        </p:txBody>
      </p:sp>
    </p:spTree>
    <p:extLst>
      <p:ext uri="{BB962C8B-B14F-4D97-AF65-F5344CB8AC3E}">
        <p14:creationId xmlns:p14="http://schemas.microsoft.com/office/powerpoint/2010/main" val="2243754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EA8CEA-8562-4D5D-B59F-88461842A650}"/>
              </a:ext>
            </a:extLst>
          </p:cNvPr>
          <p:cNvSpPr>
            <a:spLocks noGrp="1"/>
          </p:cNvSpPr>
          <p:nvPr>
            <p:ph type="sldNum" sz="quarter" idx="12"/>
          </p:nvPr>
        </p:nvSpPr>
        <p:spPr>
          <a:xfrm>
            <a:off x="9124950" y="6356350"/>
            <a:ext cx="2743200" cy="365125"/>
          </a:xfrm>
        </p:spPr>
        <p:txBody>
          <a:bodyPr/>
          <a:lstStyle/>
          <a:p>
            <a:fld id="{15B4DE50-669E-4B96-BA67-7A19970A10E0}" type="slidenum">
              <a:rPr lang="en-US" smtClean="0"/>
              <a:t>26</a:t>
            </a:fld>
            <a:endParaRPr lang="en-US"/>
          </a:p>
        </p:txBody>
      </p:sp>
      <p:pic>
        <p:nvPicPr>
          <p:cNvPr id="6" name="Picture 5" descr="A close up of a map&#10;&#10;Description automatically generated">
            <a:extLst>
              <a:ext uri="{FF2B5EF4-FFF2-40B4-BE49-F238E27FC236}">
                <a16:creationId xmlns:a16="http://schemas.microsoft.com/office/drawing/2014/main" id="{EEE12E49-9D49-44E2-A8B4-D6E1C737DB4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9417" y="1271884"/>
            <a:ext cx="4526280" cy="2606040"/>
          </a:xfrm>
          <a:prstGeom prst="rect">
            <a:avLst/>
          </a:prstGeom>
        </p:spPr>
      </p:pic>
      <p:pic>
        <p:nvPicPr>
          <p:cNvPr id="8" name="Picture 7" descr="A close up of a map&#10;&#10;Description automatically generated">
            <a:extLst>
              <a:ext uri="{FF2B5EF4-FFF2-40B4-BE49-F238E27FC236}">
                <a16:creationId xmlns:a16="http://schemas.microsoft.com/office/drawing/2014/main" id="{90553B11-3903-4654-922F-72E90D44DCE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04049" y="3997802"/>
            <a:ext cx="4526280" cy="2606040"/>
          </a:xfrm>
          <a:prstGeom prst="rect">
            <a:avLst/>
          </a:prstGeom>
        </p:spPr>
      </p:pic>
      <p:pic>
        <p:nvPicPr>
          <p:cNvPr id="10" name="Picture 9" descr="A close up of a map&#10;&#10;Description automatically generated">
            <a:extLst>
              <a:ext uri="{FF2B5EF4-FFF2-40B4-BE49-F238E27FC236}">
                <a16:creationId xmlns:a16="http://schemas.microsoft.com/office/drawing/2014/main" id="{8B46F70B-1664-47EC-B6D5-F7449D77D73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932295" y="4065926"/>
            <a:ext cx="4526280" cy="2606040"/>
          </a:xfrm>
          <a:prstGeom prst="rect">
            <a:avLst/>
          </a:prstGeom>
        </p:spPr>
      </p:pic>
      <p:pic>
        <p:nvPicPr>
          <p:cNvPr id="12" name="Picture 11" descr="A close up of a map&#10;&#10;Description automatically generated">
            <a:extLst>
              <a:ext uri="{FF2B5EF4-FFF2-40B4-BE49-F238E27FC236}">
                <a16:creationId xmlns:a16="http://schemas.microsoft.com/office/drawing/2014/main" id="{B8394232-0604-42D1-9D45-D87AC5D8D9B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922770" y="1271884"/>
            <a:ext cx="4526280" cy="2606040"/>
          </a:xfrm>
          <a:prstGeom prst="rect">
            <a:avLst/>
          </a:prstGeom>
        </p:spPr>
      </p:pic>
      <p:sp>
        <p:nvSpPr>
          <p:cNvPr id="13" name="TextBox 12">
            <a:extLst>
              <a:ext uri="{FF2B5EF4-FFF2-40B4-BE49-F238E27FC236}">
                <a16:creationId xmlns:a16="http://schemas.microsoft.com/office/drawing/2014/main" id="{EDEBA760-DD6B-4D10-8440-F07D992F148F}"/>
              </a:ext>
            </a:extLst>
          </p:cNvPr>
          <p:cNvSpPr txBox="1"/>
          <p:nvPr/>
        </p:nvSpPr>
        <p:spPr>
          <a:xfrm>
            <a:off x="2743202" y="80386"/>
            <a:ext cx="5609356" cy="830997"/>
          </a:xfrm>
          <a:prstGeom prst="rect">
            <a:avLst/>
          </a:prstGeom>
          <a:noFill/>
        </p:spPr>
        <p:txBody>
          <a:bodyPr wrap="none" rtlCol="0">
            <a:spAutoFit/>
          </a:bodyPr>
          <a:lstStyle/>
          <a:p>
            <a:pPr algn="ctr"/>
            <a:r>
              <a:rPr lang="en-US" sz="2400" i="1" dirty="0" err="1">
                <a:solidFill>
                  <a:schemeClr val="accent1">
                    <a:lumMod val="50000"/>
                  </a:schemeClr>
                </a:solidFill>
              </a:rPr>
              <a:t>CAMx</a:t>
            </a:r>
            <a:r>
              <a:rPr lang="en-US" sz="2400" i="1" dirty="0">
                <a:solidFill>
                  <a:schemeClr val="accent1">
                    <a:lumMod val="50000"/>
                  </a:schemeClr>
                </a:solidFill>
              </a:rPr>
              <a:t> May – September MDA8 O3 </a:t>
            </a:r>
            <a:r>
              <a:rPr lang="en-US" sz="2400" i="1" u="sng" dirty="0">
                <a:solidFill>
                  <a:schemeClr val="accent1">
                    <a:lumMod val="50000"/>
                  </a:schemeClr>
                </a:solidFill>
              </a:rPr>
              <a:t>&gt;</a:t>
            </a:r>
            <a:r>
              <a:rPr lang="en-US" sz="2400" i="1" dirty="0">
                <a:solidFill>
                  <a:schemeClr val="accent1">
                    <a:lumMod val="50000"/>
                  </a:schemeClr>
                </a:solidFill>
              </a:rPr>
              <a:t> 60 ppb</a:t>
            </a:r>
          </a:p>
          <a:p>
            <a:pPr algn="ctr"/>
            <a:r>
              <a:rPr lang="en-US" sz="2400" i="1" dirty="0">
                <a:solidFill>
                  <a:schemeClr val="accent1">
                    <a:lumMod val="50000"/>
                  </a:schemeClr>
                </a:solidFill>
              </a:rPr>
              <a:t>2011 &amp; 2016</a:t>
            </a:r>
          </a:p>
        </p:txBody>
      </p:sp>
      <p:sp>
        <p:nvSpPr>
          <p:cNvPr id="14" name="TextBox 13">
            <a:extLst>
              <a:ext uri="{FF2B5EF4-FFF2-40B4-BE49-F238E27FC236}">
                <a16:creationId xmlns:a16="http://schemas.microsoft.com/office/drawing/2014/main" id="{A5427C47-972B-4C31-9090-43034E92438B}"/>
              </a:ext>
            </a:extLst>
          </p:cNvPr>
          <p:cNvSpPr txBox="1"/>
          <p:nvPr/>
        </p:nvSpPr>
        <p:spPr>
          <a:xfrm>
            <a:off x="5254946" y="2259331"/>
            <a:ext cx="1297151" cy="646331"/>
          </a:xfrm>
          <a:prstGeom prst="rect">
            <a:avLst/>
          </a:prstGeom>
          <a:solidFill>
            <a:schemeClr val="bg2">
              <a:lumMod val="75000"/>
            </a:schemeClr>
          </a:solidFill>
          <a:ln>
            <a:solidFill>
              <a:schemeClr val="tx1"/>
            </a:solidFill>
          </a:ln>
        </p:spPr>
        <p:txBody>
          <a:bodyPr wrap="none" rtlCol="0">
            <a:spAutoFit/>
          </a:bodyPr>
          <a:lstStyle/>
          <a:p>
            <a:pPr algn="ctr"/>
            <a:r>
              <a:rPr lang="en-US" dirty="0"/>
              <a:t>&lt;= Mean =&gt;</a:t>
            </a:r>
          </a:p>
          <a:p>
            <a:pPr algn="ctr"/>
            <a:r>
              <a:rPr lang="en-US" dirty="0"/>
              <a:t>Bias</a:t>
            </a:r>
          </a:p>
        </p:txBody>
      </p:sp>
      <p:sp>
        <p:nvSpPr>
          <p:cNvPr id="15" name="TextBox 14">
            <a:extLst>
              <a:ext uri="{FF2B5EF4-FFF2-40B4-BE49-F238E27FC236}">
                <a16:creationId xmlns:a16="http://schemas.microsoft.com/office/drawing/2014/main" id="{5F46E2FB-6E44-4E3F-8E35-0B6FFF05EF66}"/>
              </a:ext>
            </a:extLst>
          </p:cNvPr>
          <p:cNvSpPr txBox="1"/>
          <p:nvPr/>
        </p:nvSpPr>
        <p:spPr>
          <a:xfrm>
            <a:off x="5093461" y="4839157"/>
            <a:ext cx="1827360" cy="923330"/>
          </a:xfrm>
          <a:prstGeom prst="rect">
            <a:avLst/>
          </a:prstGeom>
          <a:solidFill>
            <a:schemeClr val="accent1">
              <a:alpha val="44000"/>
            </a:schemeClr>
          </a:solidFill>
          <a:ln>
            <a:solidFill>
              <a:schemeClr val="tx1"/>
            </a:solidFill>
          </a:ln>
        </p:spPr>
        <p:txBody>
          <a:bodyPr wrap="none" rtlCol="0">
            <a:spAutoFit/>
          </a:bodyPr>
          <a:lstStyle/>
          <a:p>
            <a:pPr algn="ctr"/>
            <a:r>
              <a:rPr lang="en-US" dirty="0"/>
              <a:t>&lt;= Normalized =&gt;</a:t>
            </a:r>
          </a:p>
          <a:p>
            <a:pPr algn="ctr"/>
            <a:r>
              <a:rPr lang="en-US" dirty="0"/>
              <a:t>Mean</a:t>
            </a:r>
          </a:p>
          <a:p>
            <a:pPr algn="ctr"/>
            <a:r>
              <a:rPr lang="en-US" dirty="0"/>
              <a:t>Bias</a:t>
            </a:r>
          </a:p>
        </p:txBody>
      </p:sp>
      <p:sp>
        <p:nvSpPr>
          <p:cNvPr id="16" name="TextBox 15">
            <a:extLst>
              <a:ext uri="{FF2B5EF4-FFF2-40B4-BE49-F238E27FC236}">
                <a16:creationId xmlns:a16="http://schemas.microsoft.com/office/drawing/2014/main" id="{DA0FC32C-ECCC-4DED-9C6A-4BBE6B8ABFFB}"/>
              </a:ext>
            </a:extLst>
          </p:cNvPr>
          <p:cNvSpPr txBox="1"/>
          <p:nvPr/>
        </p:nvSpPr>
        <p:spPr>
          <a:xfrm>
            <a:off x="2090459" y="906968"/>
            <a:ext cx="652743" cy="369332"/>
          </a:xfrm>
          <a:prstGeom prst="rect">
            <a:avLst/>
          </a:prstGeom>
          <a:solidFill>
            <a:srgbClr val="92D050"/>
          </a:solidFill>
          <a:ln>
            <a:solidFill>
              <a:schemeClr val="tx1"/>
            </a:solidFill>
          </a:ln>
        </p:spPr>
        <p:txBody>
          <a:bodyPr wrap="none" rtlCol="0">
            <a:spAutoFit/>
          </a:bodyPr>
          <a:lstStyle/>
          <a:p>
            <a:r>
              <a:rPr lang="en-US" dirty="0"/>
              <a:t>2011</a:t>
            </a:r>
          </a:p>
        </p:txBody>
      </p:sp>
      <p:sp>
        <p:nvSpPr>
          <p:cNvPr id="17" name="TextBox 16">
            <a:extLst>
              <a:ext uri="{FF2B5EF4-FFF2-40B4-BE49-F238E27FC236}">
                <a16:creationId xmlns:a16="http://schemas.microsoft.com/office/drawing/2014/main" id="{9C3CCB80-C9FF-42F4-964F-7D5F0827D0AC}"/>
              </a:ext>
            </a:extLst>
          </p:cNvPr>
          <p:cNvSpPr txBox="1"/>
          <p:nvPr/>
        </p:nvSpPr>
        <p:spPr>
          <a:xfrm>
            <a:off x="8891496" y="943624"/>
            <a:ext cx="652743" cy="369332"/>
          </a:xfrm>
          <a:prstGeom prst="rect">
            <a:avLst/>
          </a:prstGeom>
          <a:solidFill>
            <a:schemeClr val="accent4">
              <a:alpha val="68000"/>
            </a:schemeClr>
          </a:solidFill>
          <a:ln>
            <a:solidFill>
              <a:schemeClr val="tx1"/>
            </a:solidFill>
          </a:ln>
        </p:spPr>
        <p:txBody>
          <a:bodyPr wrap="none" rtlCol="0">
            <a:spAutoFit/>
          </a:bodyPr>
          <a:lstStyle/>
          <a:p>
            <a:r>
              <a:rPr lang="en-US" dirty="0"/>
              <a:t>2016</a:t>
            </a:r>
          </a:p>
        </p:txBody>
      </p:sp>
    </p:spTree>
    <p:extLst>
      <p:ext uri="{BB962C8B-B14F-4D97-AF65-F5344CB8AC3E}">
        <p14:creationId xmlns:p14="http://schemas.microsoft.com/office/powerpoint/2010/main" val="315677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43F2EAF0-46D1-45E5-A3F0-B92ED63B1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374" y="910590"/>
            <a:ext cx="2743200" cy="2743200"/>
          </a:xfrm>
          <a:prstGeom prst="rect">
            <a:avLst/>
          </a:prstGeom>
        </p:spPr>
      </p:pic>
      <p:pic>
        <p:nvPicPr>
          <p:cNvPr id="9" name="Picture 8" descr="A close up of a map&#10;&#10;Description automatically generated">
            <a:extLst>
              <a:ext uri="{FF2B5EF4-FFF2-40B4-BE49-F238E27FC236}">
                <a16:creationId xmlns:a16="http://schemas.microsoft.com/office/drawing/2014/main" id="{927DD3B2-E9C5-4932-966E-61887C15A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029" y="951548"/>
            <a:ext cx="2743200" cy="2743200"/>
          </a:xfrm>
          <a:prstGeom prst="rect">
            <a:avLst/>
          </a:prstGeom>
        </p:spPr>
      </p:pic>
      <p:pic>
        <p:nvPicPr>
          <p:cNvPr id="11" name="Picture 10" descr="A close up of a map&#10;&#10;Description automatically generated">
            <a:extLst>
              <a:ext uri="{FF2B5EF4-FFF2-40B4-BE49-F238E27FC236}">
                <a16:creationId xmlns:a16="http://schemas.microsoft.com/office/drawing/2014/main" id="{71982185-190D-4CDB-81B9-86D1D07015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3533" y="951548"/>
            <a:ext cx="2743200" cy="2743200"/>
          </a:xfrm>
          <a:prstGeom prst="rect">
            <a:avLst/>
          </a:prstGeom>
        </p:spPr>
      </p:pic>
      <p:pic>
        <p:nvPicPr>
          <p:cNvPr id="10" name="Picture 9" descr="A close up of a map&#10;&#10;Description automatically generated">
            <a:extLst>
              <a:ext uri="{FF2B5EF4-FFF2-40B4-BE49-F238E27FC236}">
                <a16:creationId xmlns:a16="http://schemas.microsoft.com/office/drawing/2014/main" id="{A6A90044-C2FD-45F8-9530-4E1EAE39B8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4374" y="3840480"/>
            <a:ext cx="2743200" cy="2743200"/>
          </a:xfrm>
          <a:prstGeom prst="rect">
            <a:avLst/>
          </a:prstGeom>
        </p:spPr>
      </p:pic>
      <p:pic>
        <p:nvPicPr>
          <p:cNvPr id="23" name="Picture 22" descr="A close up of a map&#10;&#10;Description automatically generated">
            <a:extLst>
              <a:ext uri="{FF2B5EF4-FFF2-40B4-BE49-F238E27FC236}">
                <a16:creationId xmlns:a16="http://schemas.microsoft.com/office/drawing/2014/main" id="{BDB3E891-686E-4EE8-9A4B-4D7239F4F0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3533" y="3840480"/>
            <a:ext cx="2743200" cy="2743200"/>
          </a:xfrm>
          <a:prstGeom prst="rect">
            <a:avLst/>
          </a:prstGeom>
        </p:spPr>
      </p:pic>
      <p:pic>
        <p:nvPicPr>
          <p:cNvPr id="26" name="Picture 25" descr="A close up of a map&#10;&#10;Description automatically generated">
            <a:extLst>
              <a:ext uri="{FF2B5EF4-FFF2-40B4-BE49-F238E27FC236}">
                <a16:creationId xmlns:a16="http://schemas.microsoft.com/office/drawing/2014/main" id="{86AEF88F-2BB5-4DF3-88E3-BD5A90A01A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6029" y="3840480"/>
            <a:ext cx="2743200" cy="2743200"/>
          </a:xfrm>
          <a:prstGeom prst="rect">
            <a:avLst/>
          </a:prstGeom>
        </p:spPr>
      </p:pic>
      <p:sp>
        <p:nvSpPr>
          <p:cNvPr id="2" name="TextBox 1">
            <a:extLst>
              <a:ext uri="{FF2B5EF4-FFF2-40B4-BE49-F238E27FC236}">
                <a16:creationId xmlns:a16="http://schemas.microsoft.com/office/drawing/2014/main" id="{DDCB1E7E-9C43-4E95-BD92-2DDF58BEE8C3}"/>
              </a:ext>
            </a:extLst>
          </p:cNvPr>
          <p:cNvSpPr txBox="1"/>
          <p:nvPr/>
        </p:nvSpPr>
        <p:spPr>
          <a:xfrm>
            <a:off x="2649162" y="179724"/>
            <a:ext cx="7943328" cy="523220"/>
          </a:xfrm>
          <a:prstGeom prst="rect">
            <a:avLst/>
          </a:prstGeom>
          <a:noFill/>
        </p:spPr>
        <p:txBody>
          <a:bodyPr wrap="none" rtlCol="0">
            <a:spAutoFit/>
          </a:bodyPr>
          <a:lstStyle/>
          <a:p>
            <a:r>
              <a:rPr lang="en-US" sz="2800" i="1" dirty="0">
                <a:solidFill>
                  <a:schemeClr val="accent1">
                    <a:lumMod val="50000"/>
                  </a:schemeClr>
                </a:solidFill>
              </a:rPr>
              <a:t>MDA8 O3 Density Scatter Plots by Region for Summer</a:t>
            </a:r>
          </a:p>
        </p:txBody>
      </p:sp>
      <p:sp>
        <p:nvSpPr>
          <p:cNvPr id="3" name="TextBox 2">
            <a:extLst>
              <a:ext uri="{FF2B5EF4-FFF2-40B4-BE49-F238E27FC236}">
                <a16:creationId xmlns:a16="http://schemas.microsoft.com/office/drawing/2014/main" id="{851AEFD4-7274-42BD-BD96-C1F9428B82B1}"/>
              </a:ext>
            </a:extLst>
          </p:cNvPr>
          <p:cNvSpPr txBox="1"/>
          <p:nvPr/>
        </p:nvSpPr>
        <p:spPr>
          <a:xfrm>
            <a:off x="3745587" y="3117770"/>
            <a:ext cx="999184" cy="369332"/>
          </a:xfrm>
          <a:prstGeom prst="rect">
            <a:avLst/>
          </a:prstGeom>
          <a:solidFill>
            <a:schemeClr val="bg1"/>
          </a:solidFill>
        </p:spPr>
        <p:txBody>
          <a:bodyPr wrap="none" rtlCol="0">
            <a:spAutoFit/>
          </a:bodyPr>
          <a:lstStyle/>
          <a:p>
            <a:r>
              <a:rPr lang="en-US" i="1" dirty="0"/>
              <a:t>Midwest</a:t>
            </a:r>
          </a:p>
        </p:txBody>
      </p:sp>
      <p:sp>
        <p:nvSpPr>
          <p:cNvPr id="27" name="TextBox 26">
            <a:extLst>
              <a:ext uri="{FF2B5EF4-FFF2-40B4-BE49-F238E27FC236}">
                <a16:creationId xmlns:a16="http://schemas.microsoft.com/office/drawing/2014/main" id="{69A0E34D-EB85-4088-846F-FF00661B1A3F}"/>
              </a:ext>
            </a:extLst>
          </p:cNvPr>
          <p:cNvSpPr txBox="1"/>
          <p:nvPr/>
        </p:nvSpPr>
        <p:spPr>
          <a:xfrm>
            <a:off x="6569699" y="3127295"/>
            <a:ext cx="1239570" cy="369332"/>
          </a:xfrm>
          <a:prstGeom prst="rect">
            <a:avLst/>
          </a:prstGeom>
          <a:solidFill>
            <a:schemeClr val="bg1"/>
          </a:solidFill>
        </p:spPr>
        <p:txBody>
          <a:bodyPr wrap="none" rtlCol="0">
            <a:spAutoFit/>
          </a:bodyPr>
          <a:lstStyle/>
          <a:p>
            <a:r>
              <a:rPr lang="en-US" i="1" dirty="0"/>
              <a:t>Ohio Valley</a:t>
            </a:r>
          </a:p>
        </p:txBody>
      </p:sp>
      <p:sp>
        <p:nvSpPr>
          <p:cNvPr id="28" name="TextBox 27">
            <a:extLst>
              <a:ext uri="{FF2B5EF4-FFF2-40B4-BE49-F238E27FC236}">
                <a16:creationId xmlns:a16="http://schemas.microsoft.com/office/drawing/2014/main" id="{4C7875E5-F5EF-43E0-A0A2-E90ACFD48AD0}"/>
              </a:ext>
            </a:extLst>
          </p:cNvPr>
          <p:cNvSpPr txBox="1"/>
          <p:nvPr/>
        </p:nvSpPr>
        <p:spPr>
          <a:xfrm>
            <a:off x="9526173" y="3089195"/>
            <a:ext cx="1124667" cy="369332"/>
          </a:xfrm>
          <a:prstGeom prst="rect">
            <a:avLst/>
          </a:prstGeom>
          <a:solidFill>
            <a:schemeClr val="bg1"/>
          </a:solidFill>
        </p:spPr>
        <p:txBody>
          <a:bodyPr wrap="none" rtlCol="0">
            <a:spAutoFit/>
          </a:bodyPr>
          <a:lstStyle/>
          <a:p>
            <a:r>
              <a:rPr lang="en-US" i="1" dirty="0"/>
              <a:t>Northeast</a:t>
            </a:r>
          </a:p>
        </p:txBody>
      </p:sp>
      <p:sp>
        <p:nvSpPr>
          <p:cNvPr id="29" name="TextBox 28">
            <a:extLst>
              <a:ext uri="{FF2B5EF4-FFF2-40B4-BE49-F238E27FC236}">
                <a16:creationId xmlns:a16="http://schemas.microsoft.com/office/drawing/2014/main" id="{A4477754-54A7-4316-A353-DAA40B4B9128}"/>
              </a:ext>
            </a:extLst>
          </p:cNvPr>
          <p:cNvSpPr txBox="1"/>
          <p:nvPr/>
        </p:nvSpPr>
        <p:spPr>
          <a:xfrm>
            <a:off x="3745587" y="6015752"/>
            <a:ext cx="999184" cy="369332"/>
          </a:xfrm>
          <a:prstGeom prst="rect">
            <a:avLst/>
          </a:prstGeom>
          <a:solidFill>
            <a:schemeClr val="bg1"/>
          </a:solidFill>
        </p:spPr>
        <p:txBody>
          <a:bodyPr wrap="none" rtlCol="0">
            <a:spAutoFit/>
          </a:bodyPr>
          <a:lstStyle/>
          <a:p>
            <a:r>
              <a:rPr lang="en-US" i="1" dirty="0"/>
              <a:t>Midwest</a:t>
            </a:r>
          </a:p>
        </p:txBody>
      </p:sp>
      <p:sp>
        <p:nvSpPr>
          <p:cNvPr id="30" name="TextBox 29">
            <a:extLst>
              <a:ext uri="{FF2B5EF4-FFF2-40B4-BE49-F238E27FC236}">
                <a16:creationId xmlns:a16="http://schemas.microsoft.com/office/drawing/2014/main" id="{6D723C87-FE98-40DB-A6E4-5BF13C1BD9BE}"/>
              </a:ext>
            </a:extLst>
          </p:cNvPr>
          <p:cNvSpPr txBox="1"/>
          <p:nvPr/>
        </p:nvSpPr>
        <p:spPr>
          <a:xfrm>
            <a:off x="6620826" y="6015752"/>
            <a:ext cx="1239570" cy="369332"/>
          </a:xfrm>
          <a:prstGeom prst="rect">
            <a:avLst/>
          </a:prstGeom>
          <a:solidFill>
            <a:schemeClr val="bg1"/>
          </a:solidFill>
        </p:spPr>
        <p:txBody>
          <a:bodyPr wrap="none" rtlCol="0">
            <a:spAutoFit/>
          </a:bodyPr>
          <a:lstStyle/>
          <a:p>
            <a:r>
              <a:rPr lang="en-US" i="1" dirty="0"/>
              <a:t>Ohio Valley</a:t>
            </a:r>
          </a:p>
        </p:txBody>
      </p:sp>
      <p:sp>
        <p:nvSpPr>
          <p:cNvPr id="31" name="TextBox 30">
            <a:extLst>
              <a:ext uri="{FF2B5EF4-FFF2-40B4-BE49-F238E27FC236}">
                <a16:creationId xmlns:a16="http://schemas.microsoft.com/office/drawing/2014/main" id="{EEE6B27B-B4B8-4EA3-AFE1-7E7B87AA863A}"/>
              </a:ext>
            </a:extLst>
          </p:cNvPr>
          <p:cNvSpPr txBox="1"/>
          <p:nvPr/>
        </p:nvSpPr>
        <p:spPr>
          <a:xfrm>
            <a:off x="9611898" y="6015752"/>
            <a:ext cx="1124667" cy="369332"/>
          </a:xfrm>
          <a:prstGeom prst="rect">
            <a:avLst/>
          </a:prstGeom>
          <a:solidFill>
            <a:schemeClr val="bg1"/>
          </a:solidFill>
        </p:spPr>
        <p:txBody>
          <a:bodyPr wrap="none" rtlCol="0">
            <a:spAutoFit/>
          </a:bodyPr>
          <a:lstStyle/>
          <a:p>
            <a:r>
              <a:rPr lang="en-US" i="1" dirty="0"/>
              <a:t>Northeast</a:t>
            </a:r>
          </a:p>
        </p:txBody>
      </p:sp>
      <p:sp>
        <p:nvSpPr>
          <p:cNvPr id="4" name="TextBox 3">
            <a:extLst>
              <a:ext uri="{FF2B5EF4-FFF2-40B4-BE49-F238E27FC236}">
                <a16:creationId xmlns:a16="http://schemas.microsoft.com/office/drawing/2014/main" id="{BFE7D2A5-06CD-471B-8877-022C572CD6D3}"/>
              </a:ext>
            </a:extLst>
          </p:cNvPr>
          <p:cNvSpPr txBox="1"/>
          <p:nvPr/>
        </p:nvSpPr>
        <p:spPr>
          <a:xfrm>
            <a:off x="1080885" y="2323148"/>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32" name="TextBox 31">
            <a:extLst>
              <a:ext uri="{FF2B5EF4-FFF2-40B4-BE49-F238E27FC236}">
                <a16:creationId xmlns:a16="http://schemas.microsoft.com/office/drawing/2014/main" id="{DDF3FBE9-FA88-435A-B97C-326370112412}"/>
              </a:ext>
            </a:extLst>
          </p:cNvPr>
          <p:cNvSpPr txBox="1"/>
          <p:nvPr/>
        </p:nvSpPr>
        <p:spPr>
          <a:xfrm>
            <a:off x="1134426" y="5094089"/>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5" name="Slide Number Placeholder 4">
            <a:extLst>
              <a:ext uri="{FF2B5EF4-FFF2-40B4-BE49-F238E27FC236}">
                <a16:creationId xmlns:a16="http://schemas.microsoft.com/office/drawing/2014/main" id="{EABFF376-31DF-4F86-9FEC-A62E25CDE366}"/>
              </a:ext>
            </a:extLst>
          </p:cNvPr>
          <p:cNvSpPr>
            <a:spLocks noGrp="1"/>
          </p:cNvSpPr>
          <p:nvPr>
            <p:ph type="sldNum" sz="quarter" idx="12"/>
          </p:nvPr>
        </p:nvSpPr>
        <p:spPr/>
        <p:txBody>
          <a:bodyPr/>
          <a:lstStyle/>
          <a:p>
            <a:fld id="{15B4DE50-669E-4B96-BA67-7A19970A10E0}" type="slidenum">
              <a:rPr lang="en-US" smtClean="0"/>
              <a:t>27</a:t>
            </a:fld>
            <a:endParaRPr lang="en-US"/>
          </a:p>
        </p:txBody>
      </p:sp>
    </p:spTree>
    <p:extLst>
      <p:ext uri="{BB962C8B-B14F-4D97-AF65-F5344CB8AC3E}">
        <p14:creationId xmlns:p14="http://schemas.microsoft.com/office/powerpoint/2010/main" val="2322228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map&#10;&#10;Description automatically generated">
            <a:extLst>
              <a:ext uri="{FF2B5EF4-FFF2-40B4-BE49-F238E27FC236}">
                <a16:creationId xmlns:a16="http://schemas.microsoft.com/office/drawing/2014/main" id="{F72A0603-8FC2-4E01-94B0-8E43ED2FD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270" y="1316236"/>
            <a:ext cx="2286000" cy="2286000"/>
          </a:xfrm>
          <a:prstGeom prst="rect">
            <a:avLst/>
          </a:prstGeom>
        </p:spPr>
      </p:pic>
      <p:pic>
        <p:nvPicPr>
          <p:cNvPr id="15" name="Picture 14" descr="A close up of a map&#10;&#10;Description automatically generated">
            <a:extLst>
              <a:ext uri="{FF2B5EF4-FFF2-40B4-BE49-F238E27FC236}">
                <a16:creationId xmlns:a16="http://schemas.microsoft.com/office/drawing/2014/main" id="{7FBE9F9A-6098-49B4-B742-3110B8AFD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6" y="1316235"/>
            <a:ext cx="2286000" cy="2286000"/>
          </a:xfrm>
          <a:prstGeom prst="rect">
            <a:avLst/>
          </a:prstGeom>
        </p:spPr>
      </p:pic>
      <p:pic>
        <p:nvPicPr>
          <p:cNvPr id="18" name="Picture 17" descr="A close up of a map&#10;&#10;Description automatically generated">
            <a:extLst>
              <a:ext uri="{FF2B5EF4-FFF2-40B4-BE49-F238E27FC236}">
                <a16:creationId xmlns:a16="http://schemas.microsoft.com/office/drawing/2014/main" id="{8D1BDD04-2205-4268-8668-26F57EF96D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7538" y="1316235"/>
            <a:ext cx="2286000" cy="2286000"/>
          </a:xfrm>
          <a:prstGeom prst="rect">
            <a:avLst/>
          </a:prstGeom>
        </p:spPr>
      </p:pic>
      <p:pic>
        <p:nvPicPr>
          <p:cNvPr id="24" name="Picture 23" descr="A close up of a map&#10;&#10;Description automatically generated">
            <a:extLst>
              <a:ext uri="{FF2B5EF4-FFF2-40B4-BE49-F238E27FC236}">
                <a16:creationId xmlns:a16="http://schemas.microsoft.com/office/drawing/2014/main" id="{E6923D8A-F031-41CC-860E-2118C82B77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074" y="1316235"/>
            <a:ext cx="2286000" cy="2286000"/>
          </a:xfrm>
          <a:prstGeom prst="rect">
            <a:avLst/>
          </a:prstGeom>
        </p:spPr>
      </p:pic>
      <p:pic>
        <p:nvPicPr>
          <p:cNvPr id="35" name="Picture 34" descr="A close up of a map&#10;&#10;Description automatically generated">
            <a:extLst>
              <a:ext uri="{FF2B5EF4-FFF2-40B4-BE49-F238E27FC236}">
                <a16:creationId xmlns:a16="http://schemas.microsoft.com/office/drawing/2014/main" id="{A9B7CFB2-E9B7-43AE-B70C-D899CD4D4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9270" y="3954781"/>
            <a:ext cx="2286000" cy="2286000"/>
          </a:xfrm>
          <a:prstGeom prst="rect">
            <a:avLst/>
          </a:prstGeom>
        </p:spPr>
      </p:pic>
      <p:pic>
        <p:nvPicPr>
          <p:cNvPr id="36" name="Picture 35" descr="A close up of a map&#10;&#10;Description automatically generated">
            <a:extLst>
              <a:ext uri="{FF2B5EF4-FFF2-40B4-BE49-F238E27FC236}">
                <a16:creationId xmlns:a16="http://schemas.microsoft.com/office/drawing/2014/main" id="{69F05F99-2980-4FBC-8FE4-17ABA8ACF3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5806" y="3954780"/>
            <a:ext cx="2286000" cy="2286000"/>
          </a:xfrm>
          <a:prstGeom prst="rect">
            <a:avLst/>
          </a:prstGeom>
        </p:spPr>
      </p:pic>
      <p:pic>
        <p:nvPicPr>
          <p:cNvPr id="37" name="Picture 36" descr="A close up of a map&#10;&#10;Description automatically generated">
            <a:extLst>
              <a:ext uri="{FF2B5EF4-FFF2-40B4-BE49-F238E27FC236}">
                <a16:creationId xmlns:a16="http://schemas.microsoft.com/office/drawing/2014/main" id="{CCB355AE-0235-4F52-8177-6E24E07668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4074" y="3954780"/>
            <a:ext cx="2286000" cy="2286000"/>
          </a:xfrm>
          <a:prstGeom prst="rect">
            <a:avLst/>
          </a:prstGeom>
        </p:spPr>
      </p:pic>
      <p:pic>
        <p:nvPicPr>
          <p:cNvPr id="38" name="Picture 37" descr="A close up of a map&#10;&#10;Description automatically generated">
            <a:extLst>
              <a:ext uri="{FF2B5EF4-FFF2-40B4-BE49-F238E27FC236}">
                <a16:creationId xmlns:a16="http://schemas.microsoft.com/office/drawing/2014/main" id="{FBD6F54C-0E62-4030-9FC7-CFCA3E3910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7538" y="3954780"/>
            <a:ext cx="2286000" cy="2286000"/>
          </a:xfrm>
          <a:prstGeom prst="rect">
            <a:avLst/>
          </a:prstGeom>
        </p:spPr>
      </p:pic>
      <p:sp>
        <p:nvSpPr>
          <p:cNvPr id="39" name="TextBox 38">
            <a:extLst>
              <a:ext uri="{FF2B5EF4-FFF2-40B4-BE49-F238E27FC236}">
                <a16:creationId xmlns:a16="http://schemas.microsoft.com/office/drawing/2014/main" id="{681A2085-522C-4290-AFF1-55E91BCAF5AF}"/>
              </a:ext>
            </a:extLst>
          </p:cNvPr>
          <p:cNvSpPr txBox="1"/>
          <p:nvPr/>
        </p:nvSpPr>
        <p:spPr>
          <a:xfrm>
            <a:off x="3177537" y="3124556"/>
            <a:ext cx="603755" cy="338554"/>
          </a:xfrm>
          <a:prstGeom prst="rect">
            <a:avLst/>
          </a:prstGeom>
          <a:solidFill>
            <a:schemeClr val="bg1"/>
          </a:solidFill>
        </p:spPr>
        <p:txBody>
          <a:bodyPr wrap="none" rtlCol="0">
            <a:spAutoFit/>
          </a:bodyPr>
          <a:lstStyle/>
          <a:p>
            <a:r>
              <a:rPr lang="en-US" sz="1600" i="1" dirty="0"/>
              <a:t>West</a:t>
            </a:r>
          </a:p>
        </p:txBody>
      </p:sp>
      <p:sp>
        <p:nvSpPr>
          <p:cNvPr id="40" name="TextBox 39">
            <a:extLst>
              <a:ext uri="{FF2B5EF4-FFF2-40B4-BE49-F238E27FC236}">
                <a16:creationId xmlns:a16="http://schemas.microsoft.com/office/drawing/2014/main" id="{2AA8077C-3D87-4998-A155-FEC4F55CC11F}"/>
              </a:ext>
            </a:extLst>
          </p:cNvPr>
          <p:cNvSpPr txBox="1"/>
          <p:nvPr/>
        </p:nvSpPr>
        <p:spPr>
          <a:xfrm>
            <a:off x="5188347" y="3124556"/>
            <a:ext cx="1054006" cy="338554"/>
          </a:xfrm>
          <a:prstGeom prst="rect">
            <a:avLst/>
          </a:prstGeom>
          <a:solidFill>
            <a:schemeClr val="bg1"/>
          </a:solidFill>
        </p:spPr>
        <p:txBody>
          <a:bodyPr wrap="none" rtlCol="0">
            <a:spAutoFit/>
          </a:bodyPr>
          <a:lstStyle/>
          <a:p>
            <a:r>
              <a:rPr lang="en-US" sz="1600" i="1" dirty="0"/>
              <a:t>Southwest</a:t>
            </a:r>
          </a:p>
        </p:txBody>
      </p:sp>
      <p:sp>
        <p:nvSpPr>
          <p:cNvPr id="41" name="TextBox 40">
            <a:extLst>
              <a:ext uri="{FF2B5EF4-FFF2-40B4-BE49-F238E27FC236}">
                <a16:creationId xmlns:a16="http://schemas.microsoft.com/office/drawing/2014/main" id="{FEDA2D4F-FA6E-4340-ACF3-D870A61035A1}"/>
              </a:ext>
            </a:extLst>
          </p:cNvPr>
          <p:cNvSpPr txBox="1"/>
          <p:nvPr/>
        </p:nvSpPr>
        <p:spPr>
          <a:xfrm>
            <a:off x="10147926" y="3149796"/>
            <a:ext cx="1014317" cy="338554"/>
          </a:xfrm>
          <a:prstGeom prst="rect">
            <a:avLst/>
          </a:prstGeom>
          <a:solidFill>
            <a:schemeClr val="bg1"/>
          </a:solidFill>
        </p:spPr>
        <p:txBody>
          <a:bodyPr wrap="none" rtlCol="0">
            <a:spAutoFit/>
          </a:bodyPr>
          <a:lstStyle/>
          <a:p>
            <a:r>
              <a:rPr lang="en-US" sz="1600" i="1" dirty="0"/>
              <a:t>Southeast</a:t>
            </a:r>
          </a:p>
        </p:txBody>
      </p:sp>
      <p:sp>
        <p:nvSpPr>
          <p:cNvPr id="42" name="TextBox 41">
            <a:extLst>
              <a:ext uri="{FF2B5EF4-FFF2-40B4-BE49-F238E27FC236}">
                <a16:creationId xmlns:a16="http://schemas.microsoft.com/office/drawing/2014/main" id="{29A957F3-7F17-4900-9F03-3B9509CE6402}"/>
              </a:ext>
            </a:extLst>
          </p:cNvPr>
          <p:cNvSpPr txBox="1"/>
          <p:nvPr/>
        </p:nvSpPr>
        <p:spPr>
          <a:xfrm>
            <a:off x="3276452" y="5768102"/>
            <a:ext cx="603755" cy="338554"/>
          </a:xfrm>
          <a:prstGeom prst="rect">
            <a:avLst/>
          </a:prstGeom>
          <a:solidFill>
            <a:schemeClr val="bg1"/>
          </a:solidFill>
        </p:spPr>
        <p:txBody>
          <a:bodyPr wrap="none" rtlCol="0">
            <a:spAutoFit/>
          </a:bodyPr>
          <a:lstStyle/>
          <a:p>
            <a:r>
              <a:rPr lang="en-US" sz="1600" i="1" dirty="0"/>
              <a:t>West</a:t>
            </a:r>
          </a:p>
        </p:txBody>
      </p:sp>
      <p:sp>
        <p:nvSpPr>
          <p:cNvPr id="43" name="TextBox 42">
            <a:extLst>
              <a:ext uri="{FF2B5EF4-FFF2-40B4-BE49-F238E27FC236}">
                <a16:creationId xmlns:a16="http://schemas.microsoft.com/office/drawing/2014/main" id="{2AF2E455-495E-4942-9CB5-9C1CFDC53F0B}"/>
              </a:ext>
            </a:extLst>
          </p:cNvPr>
          <p:cNvSpPr txBox="1"/>
          <p:nvPr/>
        </p:nvSpPr>
        <p:spPr>
          <a:xfrm>
            <a:off x="8113494" y="5754529"/>
            <a:ext cx="663964" cy="338554"/>
          </a:xfrm>
          <a:prstGeom prst="rect">
            <a:avLst/>
          </a:prstGeom>
          <a:solidFill>
            <a:schemeClr val="bg1"/>
          </a:solidFill>
        </p:spPr>
        <p:txBody>
          <a:bodyPr wrap="none" rtlCol="0">
            <a:spAutoFit/>
          </a:bodyPr>
          <a:lstStyle/>
          <a:p>
            <a:r>
              <a:rPr lang="en-US" sz="1600" i="1" dirty="0"/>
              <a:t>South</a:t>
            </a:r>
          </a:p>
        </p:txBody>
      </p:sp>
      <p:sp>
        <p:nvSpPr>
          <p:cNvPr id="44" name="TextBox 43">
            <a:extLst>
              <a:ext uri="{FF2B5EF4-FFF2-40B4-BE49-F238E27FC236}">
                <a16:creationId xmlns:a16="http://schemas.microsoft.com/office/drawing/2014/main" id="{A6241769-EBBA-498F-8BF6-6BF4C98112B3}"/>
              </a:ext>
            </a:extLst>
          </p:cNvPr>
          <p:cNvSpPr txBox="1"/>
          <p:nvPr/>
        </p:nvSpPr>
        <p:spPr>
          <a:xfrm>
            <a:off x="10288173" y="5768102"/>
            <a:ext cx="1014317" cy="338554"/>
          </a:xfrm>
          <a:prstGeom prst="rect">
            <a:avLst/>
          </a:prstGeom>
          <a:solidFill>
            <a:schemeClr val="bg1"/>
          </a:solidFill>
        </p:spPr>
        <p:txBody>
          <a:bodyPr wrap="none" rtlCol="0">
            <a:spAutoFit/>
          </a:bodyPr>
          <a:lstStyle/>
          <a:p>
            <a:r>
              <a:rPr lang="en-US" sz="1600" i="1" dirty="0"/>
              <a:t>Southeast</a:t>
            </a:r>
          </a:p>
        </p:txBody>
      </p:sp>
      <p:sp>
        <p:nvSpPr>
          <p:cNvPr id="45" name="TextBox 44">
            <a:extLst>
              <a:ext uri="{FF2B5EF4-FFF2-40B4-BE49-F238E27FC236}">
                <a16:creationId xmlns:a16="http://schemas.microsoft.com/office/drawing/2014/main" id="{38DA801D-11D2-452C-8E96-58DD7F5C7332}"/>
              </a:ext>
            </a:extLst>
          </p:cNvPr>
          <p:cNvSpPr txBox="1"/>
          <p:nvPr/>
        </p:nvSpPr>
        <p:spPr>
          <a:xfrm>
            <a:off x="737985" y="2326839"/>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46" name="TextBox 45">
            <a:extLst>
              <a:ext uri="{FF2B5EF4-FFF2-40B4-BE49-F238E27FC236}">
                <a16:creationId xmlns:a16="http://schemas.microsoft.com/office/drawing/2014/main" id="{028B76AA-E934-42C2-98AF-B3656BA5FD36}"/>
              </a:ext>
            </a:extLst>
          </p:cNvPr>
          <p:cNvSpPr txBox="1"/>
          <p:nvPr/>
        </p:nvSpPr>
        <p:spPr>
          <a:xfrm>
            <a:off x="791526" y="4398764"/>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47" name="TextBox 46">
            <a:extLst>
              <a:ext uri="{FF2B5EF4-FFF2-40B4-BE49-F238E27FC236}">
                <a16:creationId xmlns:a16="http://schemas.microsoft.com/office/drawing/2014/main" id="{564A15EA-49CE-4B68-B132-32AADB49BC8F}"/>
              </a:ext>
            </a:extLst>
          </p:cNvPr>
          <p:cNvSpPr txBox="1"/>
          <p:nvPr/>
        </p:nvSpPr>
        <p:spPr>
          <a:xfrm>
            <a:off x="8039726" y="3128573"/>
            <a:ext cx="663964" cy="338554"/>
          </a:xfrm>
          <a:prstGeom prst="rect">
            <a:avLst/>
          </a:prstGeom>
          <a:solidFill>
            <a:schemeClr val="bg1"/>
          </a:solidFill>
        </p:spPr>
        <p:txBody>
          <a:bodyPr wrap="none" rtlCol="0">
            <a:spAutoFit/>
          </a:bodyPr>
          <a:lstStyle/>
          <a:p>
            <a:r>
              <a:rPr lang="en-US" sz="1600" i="1" dirty="0"/>
              <a:t>South</a:t>
            </a:r>
          </a:p>
        </p:txBody>
      </p:sp>
      <p:sp>
        <p:nvSpPr>
          <p:cNvPr id="48" name="TextBox 47">
            <a:extLst>
              <a:ext uri="{FF2B5EF4-FFF2-40B4-BE49-F238E27FC236}">
                <a16:creationId xmlns:a16="http://schemas.microsoft.com/office/drawing/2014/main" id="{F0BDBCB5-4931-426D-9A11-8270F3ADDF8E}"/>
              </a:ext>
            </a:extLst>
          </p:cNvPr>
          <p:cNvSpPr txBox="1"/>
          <p:nvPr/>
        </p:nvSpPr>
        <p:spPr>
          <a:xfrm>
            <a:off x="5290040" y="5768102"/>
            <a:ext cx="1054006" cy="338554"/>
          </a:xfrm>
          <a:prstGeom prst="rect">
            <a:avLst/>
          </a:prstGeom>
          <a:solidFill>
            <a:schemeClr val="bg1"/>
          </a:solidFill>
        </p:spPr>
        <p:txBody>
          <a:bodyPr wrap="none" rtlCol="0">
            <a:spAutoFit/>
          </a:bodyPr>
          <a:lstStyle/>
          <a:p>
            <a:r>
              <a:rPr lang="en-US" sz="1600" i="1" dirty="0"/>
              <a:t>Southwest</a:t>
            </a:r>
          </a:p>
        </p:txBody>
      </p:sp>
      <p:sp>
        <p:nvSpPr>
          <p:cNvPr id="49" name="TextBox 48">
            <a:extLst>
              <a:ext uri="{FF2B5EF4-FFF2-40B4-BE49-F238E27FC236}">
                <a16:creationId xmlns:a16="http://schemas.microsoft.com/office/drawing/2014/main" id="{9E8B8E80-CC7A-4FF8-9EE1-129AE1CEC5AE}"/>
              </a:ext>
            </a:extLst>
          </p:cNvPr>
          <p:cNvSpPr txBox="1"/>
          <p:nvPr/>
        </p:nvSpPr>
        <p:spPr>
          <a:xfrm>
            <a:off x="2617998" y="381414"/>
            <a:ext cx="7943328" cy="523220"/>
          </a:xfrm>
          <a:prstGeom prst="rect">
            <a:avLst/>
          </a:prstGeom>
          <a:noFill/>
        </p:spPr>
        <p:txBody>
          <a:bodyPr wrap="none" rtlCol="0">
            <a:spAutoFit/>
          </a:bodyPr>
          <a:lstStyle/>
          <a:p>
            <a:r>
              <a:rPr lang="en-US" sz="2800" i="1" dirty="0">
                <a:solidFill>
                  <a:schemeClr val="accent1">
                    <a:lumMod val="50000"/>
                  </a:schemeClr>
                </a:solidFill>
              </a:rPr>
              <a:t>MDA8 O3 Density Scatter Plots by Region for Summer</a:t>
            </a:r>
          </a:p>
        </p:txBody>
      </p:sp>
      <p:sp>
        <p:nvSpPr>
          <p:cNvPr id="2" name="Slide Number Placeholder 1">
            <a:extLst>
              <a:ext uri="{FF2B5EF4-FFF2-40B4-BE49-F238E27FC236}">
                <a16:creationId xmlns:a16="http://schemas.microsoft.com/office/drawing/2014/main" id="{66B170E1-AE9C-4514-A960-81A11EF9D4E9}"/>
              </a:ext>
            </a:extLst>
          </p:cNvPr>
          <p:cNvSpPr>
            <a:spLocks noGrp="1"/>
          </p:cNvSpPr>
          <p:nvPr>
            <p:ph type="sldNum" sz="quarter" idx="12"/>
          </p:nvPr>
        </p:nvSpPr>
        <p:spPr/>
        <p:txBody>
          <a:bodyPr/>
          <a:lstStyle/>
          <a:p>
            <a:fld id="{15B4DE50-669E-4B96-BA67-7A19970A10E0}" type="slidenum">
              <a:rPr lang="en-US" smtClean="0"/>
              <a:t>28</a:t>
            </a:fld>
            <a:endParaRPr lang="en-US"/>
          </a:p>
        </p:txBody>
      </p:sp>
    </p:spTree>
    <p:extLst>
      <p:ext uri="{BB962C8B-B14F-4D97-AF65-F5344CB8AC3E}">
        <p14:creationId xmlns:p14="http://schemas.microsoft.com/office/powerpoint/2010/main" val="1359063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E59C31FC-7E65-4B72-82CE-BB6A6ABB7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2" y="1947554"/>
            <a:ext cx="4572000" cy="45720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CAFFD8C-F5BD-46F7-AE4A-6C0017538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4765" y="1947554"/>
            <a:ext cx="4572000" cy="4572000"/>
          </a:xfrm>
          <a:prstGeom prst="rect">
            <a:avLst/>
          </a:prstGeom>
        </p:spPr>
      </p:pic>
      <p:pic>
        <p:nvPicPr>
          <p:cNvPr id="12" name="Picture 11">
            <a:extLst>
              <a:ext uri="{FF2B5EF4-FFF2-40B4-BE49-F238E27FC236}">
                <a16:creationId xmlns:a16="http://schemas.microsoft.com/office/drawing/2014/main" id="{9BE44E1F-03D5-49EB-BE32-4FFB5BDC49EB}"/>
              </a:ext>
            </a:extLst>
          </p:cNvPr>
          <p:cNvPicPr>
            <a:picLocks noChangeAspect="1"/>
          </p:cNvPicPr>
          <p:nvPr/>
        </p:nvPicPr>
        <p:blipFill rotWithShape="1">
          <a:blip r:embed="rId5"/>
          <a:srcRect l="6807" t="8398" r="66048" b="79310"/>
          <a:stretch/>
        </p:blipFill>
        <p:spPr>
          <a:xfrm>
            <a:off x="7926466" y="742992"/>
            <a:ext cx="2660074" cy="1204562"/>
          </a:xfrm>
          <a:prstGeom prst="rect">
            <a:avLst/>
          </a:prstGeom>
        </p:spPr>
      </p:pic>
      <p:pic>
        <p:nvPicPr>
          <p:cNvPr id="13" name="Picture 12">
            <a:extLst>
              <a:ext uri="{FF2B5EF4-FFF2-40B4-BE49-F238E27FC236}">
                <a16:creationId xmlns:a16="http://schemas.microsoft.com/office/drawing/2014/main" id="{185F15B6-B23A-4A40-8013-9A0A1A87AF8A}"/>
              </a:ext>
            </a:extLst>
          </p:cNvPr>
          <p:cNvPicPr>
            <a:picLocks noChangeAspect="1"/>
          </p:cNvPicPr>
          <p:nvPr/>
        </p:nvPicPr>
        <p:blipFill rotWithShape="1">
          <a:blip r:embed="rId6"/>
          <a:srcRect l="7932" t="8032" r="63189" b="82921"/>
          <a:stretch/>
        </p:blipFill>
        <p:spPr>
          <a:xfrm>
            <a:off x="1470248" y="1071818"/>
            <a:ext cx="2795288" cy="875736"/>
          </a:xfrm>
          <a:prstGeom prst="rect">
            <a:avLst/>
          </a:prstGeom>
        </p:spPr>
      </p:pic>
      <p:sp>
        <p:nvSpPr>
          <p:cNvPr id="14" name="TextBox 13">
            <a:extLst>
              <a:ext uri="{FF2B5EF4-FFF2-40B4-BE49-F238E27FC236}">
                <a16:creationId xmlns:a16="http://schemas.microsoft.com/office/drawing/2014/main" id="{7D89B9F4-49FC-4596-BBC6-6C4034DC0487}"/>
              </a:ext>
            </a:extLst>
          </p:cNvPr>
          <p:cNvSpPr txBox="1"/>
          <p:nvPr/>
        </p:nvSpPr>
        <p:spPr>
          <a:xfrm>
            <a:off x="2228186" y="207927"/>
            <a:ext cx="8068234" cy="523220"/>
          </a:xfrm>
          <a:prstGeom prst="rect">
            <a:avLst/>
          </a:prstGeom>
          <a:noFill/>
        </p:spPr>
        <p:txBody>
          <a:bodyPr wrap="none" rtlCol="0">
            <a:spAutoFit/>
          </a:bodyPr>
          <a:lstStyle/>
          <a:p>
            <a:r>
              <a:rPr lang="en-US" sz="2800" i="1" dirty="0">
                <a:solidFill>
                  <a:schemeClr val="accent1">
                    <a:lumMod val="50000"/>
                  </a:schemeClr>
                </a:solidFill>
              </a:rPr>
              <a:t>Select ozone Sensitivities: Ohio Valley Region</a:t>
            </a:r>
          </a:p>
        </p:txBody>
      </p:sp>
    </p:spTree>
    <p:extLst>
      <p:ext uri="{BB962C8B-B14F-4D97-AF65-F5344CB8AC3E}">
        <p14:creationId xmlns:p14="http://schemas.microsoft.com/office/powerpoint/2010/main" val="339868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96430-6845-483C-B1DB-3760B11168BF}"/>
              </a:ext>
            </a:extLst>
          </p:cNvPr>
          <p:cNvSpPr>
            <a:spLocks noGrp="1"/>
          </p:cNvSpPr>
          <p:nvPr>
            <p:ph idx="1"/>
          </p:nvPr>
        </p:nvSpPr>
        <p:spPr>
          <a:xfrm>
            <a:off x="790575" y="874678"/>
            <a:ext cx="10972800" cy="5108643"/>
          </a:xfrm>
          <a:solidFill>
            <a:schemeClr val="bg1"/>
          </a:solidFill>
        </p:spPr>
        <p:txBody>
          <a:bodyPr>
            <a:normAutofit/>
          </a:bodyPr>
          <a:lstStyle/>
          <a:p>
            <a:pPr>
              <a:spcAft>
                <a:spcPts val="1200"/>
              </a:spcAft>
            </a:pPr>
            <a:r>
              <a:rPr lang="en-US" sz="2400" dirty="0"/>
              <a:t>CMAQ</a:t>
            </a:r>
          </a:p>
          <a:p>
            <a:pPr lvl="1">
              <a:spcAft>
                <a:spcPts val="1200"/>
              </a:spcAft>
            </a:pPr>
            <a:r>
              <a:rPr lang="en-US" sz="1900" dirty="0"/>
              <a:t>Multiple deposition schemes &amp; with and without Bidirectional NH3 flux</a:t>
            </a:r>
          </a:p>
          <a:p>
            <a:pPr lvl="1">
              <a:spcAft>
                <a:spcPts val="1200"/>
              </a:spcAft>
            </a:pPr>
            <a:r>
              <a:rPr lang="en-US" sz="1900" dirty="0"/>
              <a:t>Various meteorological options and PBL schemes in WRF</a:t>
            </a:r>
          </a:p>
          <a:p>
            <a:pPr lvl="1">
              <a:spcAft>
                <a:spcPts val="1200"/>
              </a:spcAft>
            </a:pPr>
            <a:r>
              <a:rPr lang="en-US" sz="1900" dirty="0"/>
              <a:t>GEOS-Chem boundary conditions</a:t>
            </a:r>
          </a:p>
          <a:p>
            <a:pPr lvl="1">
              <a:spcAft>
                <a:spcPts val="1200"/>
              </a:spcAft>
            </a:pPr>
            <a:r>
              <a:rPr lang="en-US" sz="1900" dirty="0"/>
              <a:t>Updated VOC speciation</a:t>
            </a:r>
          </a:p>
          <a:p>
            <a:pPr lvl="1">
              <a:spcAft>
                <a:spcPts val="1200"/>
              </a:spcAft>
            </a:pPr>
            <a:r>
              <a:rPr lang="en-US" sz="1900" dirty="0"/>
              <a:t>Lightning NO</a:t>
            </a:r>
          </a:p>
          <a:p>
            <a:pPr>
              <a:spcAft>
                <a:spcPts val="1200"/>
              </a:spcAft>
            </a:pPr>
            <a:r>
              <a:rPr lang="en-US" sz="2400" dirty="0"/>
              <a:t>CAMx</a:t>
            </a:r>
          </a:p>
          <a:p>
            <a:pPr lvl="1">
              <a:spcAft>
                <a:spcPts val="1200"/>
              </a:spcAft>
            </a:pPr>
            <a:r>
              <a:rPr lang="en-US" sz="1900" dirty="0"/>
              <a:t>Vertical diffusivity, “</a:t>
            </a:r>
            <a:r>
              <a:rPr lang="en-US" sz="1900" dirty="0" err="1"/>
              <a:t>Kv</a:t>
            </a:r>
            <a:r>
              <a:rPr lang="en-US" sz="1900" dirty="0"/>
              <a:t>”, sensitivities</a:t>
            </a:r>
          </a:p>
          <a:p>
            <a:pPr lvl="1">
              <a:spcAft>
                <a:spcPts val="1200"/>
              </a:spcAft>
            </a:pPr>
            <a:r>
              <a:rPr lang="en-US" sz="1900" dirty="0"/>
              <a:t>Ammonia deposition sensitivities</a:t>
            </a:r>
          </a:p>
          <a:p>
            <a:pPr lvl="1">
              <a:spcAft>
                <a:spcPts val="1200"/>
              </a:spcAft>
            </a:pPr>
            <a:r>
              <a:rPr lang="en-US" sz="1900" dirty="0"/>
              <a:t>GEOS-Chem boundary conditions</a:t>
            </a:r>
          </a:p>
          <a:p>
            <a:pPr lvl="1">
              <a:spcAft>
                <a:spcPts val="1200"/>
              </a:spcAft>
            </a:pPr>
            <a:endParaRPr lang="en-US" sz="2000" dirty="0"/>
          </a:p>
          <a:p>
            <a:pPr lvl="1">
              <a:spcAft>
                <a:spcPts val="1200"/>
              </a:spcAft>
            </a:pPr>
            <a:endParaRPr lang="en-US" sz="2000" dirty="0"/>
          </a:p>
        </p:txBody>
      </p:sp>
      <p:sp>
        <p:nvSpPr>
          <p:cNvPr id="2" name="Title 1">
            <a:extLst>
              <a:ext uri="{FF2B5EF4-FFF2-40B4-BE49-F238E27FC236}">
                <a16:creationId xmlns:a16="http://schemas.microsoft.com/office/drawing/2014/main" id="{80E619E4-D19F-4D01-891F-B2041AE0F8FD}"/>
              </a:ext>
            </a:extLst>
          </p:cNvPr>
          <p:cNvSpPr>
            <a:spLocks noGrp="1"/>
          </p:cNvSpPr>
          <p:nvPr>
            <p:ph type="title"/>
          </p:nvPr>
        </p:nvSpPr>
        <p:spPr>
          <a:xfrm>
            <a:off x="609600" y="-130914"/>
            <a:ext cx="10972800" cy="1143000"/>
          </a:xfrm>
        </p:spPr>
        <p:txBody>
          <a:bodyPr>
            <a:normAutofit/>
          </a:bodyPr>
          <a:lstStyle/>
          <a:p>
            <a:r>
              <a:rPr lang="en-US" sz="3200" dirty="0"/>
              <a:t>Completed model sensitivity runs</a:t>
            </a:r>
          </a:p>
        </p:txBody>
      </p:sp>
      <p:pic>
        <p:nvPicPr>
          <p:cNvPr id="4" name="Picture 4" descr="EPA seal">
            <a:extLst>
              <a:ext uri="{FF2B5EF4-FFF2-40B4-BE49-F238E27FC236}">
                <a16:creationId xmlns:a16="http://schemas.microsoft.com/office/drawing/2014/main" id="{A33554E9-8EFE-4CF4-BC9B-28A347817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8FFBCC5-E0C2-47AA-9992-662AEB3465DC}"/>
              </a:ext>
            </a:extLst>
          </p:cNvPr>
          <p:cNvSpPr>
            <a:spLocks noGrp="1"/>
          </p:cNvSpPr>
          <p:nvPr>
            <p:ph type="sldNum" sz="quarter" idx="12"/>
          </p:nvPr>
        </p:nvSpPr>
        <p:spPr/>
        <p:txBody>
          <a:bodyPr/>
          <a:lstStyle/>
          <a:p>
            <a:fld id="{61C894BD-DCE2-4A96-A9AF-225BBEAC2A40}" type="slidenum">
              <a:rPr lang="en-US" smtClean="0"/>
              <a:pPr/>
              <a:t>3</a:t>
            </a:fld>
            <a:endParaRPr lang="en-US"/>
          </a:p>
        </p:txBody>
      </p:sp>
    </p:spTree>
    <p:extLst>
      <p:ext uri="{BB962C8B-B14F-4D97-AF65-F5344CB8AC3E}">
        <p14:creationId xmlns:p14="http://schemas.microsoft.com/office/powerpoint/2010/main" val="1079933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09C701F1-E5CE-4CFD-97BC-6414E1B57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236" y="2006930"/>
            <a:ext cx="4572000" cy="4572000"/>
          </a:xfrm>
          <a:prstGeom prst="rect">
            <a:avLst/>
          </a:prstGeom>
        </p:spPr>
      </p:pic>
      <p:pic>
        <p:nvPicPr>
          <p:cNvPr id="5" name="Picture 4">
            <a:extLst>
              <a:ext uri="{FF2B5EF4-FFF2-40B4-BE49-F238E27FC236}">
                <a16:creationId xmlns:a16="http://schemas.microsoft.com/office/drawing/2014/main" id="{D7AB73D0-6E49-41C6-B19B-3ECF48B33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41" y="2006930"/>
            <a:ext cx="4572000" cy="4572000"/>
          </a:xfrm>
          <a:prstGeom prst="rect">
            <a:avLst/>
          </a:prstGeom>
        </p:spPr>
      </p:pic>
      <p:pic>
        <p:nvPicPr>
          <p:cNvPr id="6" name="Picture 5">
            <a:extLst>
              <a:ext uri="{FF2B5EF4-FFF2-40B4-BE49-F238E27FC236}">
                <a16:creationId xmlns:a16="http://schemas.microsoft.com/office/drawing/2014/main" id="{5E4334D2-752D-4A13-A5ED-BAD4F4DE1D68}"/>
              </a:ext>
            </a:extLst>
          </p:cNvPr>
          <p:cNvPicPr>
            <a:picLocks noChangeAspect="1"/>
          </p:cNvPicPr>
          <p:nvPr/>
        </p:nvPicPr>
        <p:blipFill rotWithShape="1">
          <a:blip r:embed="rId5"/>
          <a:srcRect l="6807" t="8398" r="66048" b="79310"/>
          <a:stretch/>
        </p:blipFill>
        <p:spPr>
          <a:xfrm>
            <a:off x="7980349" y="707779"/>
            <a:ext cx="2566424" cy="1162154"/>
          </a:xfrm>
          <a:prstGeom prst="rect">
            <a:avLst/>
          </a:prstGeom>
        </p:spPr>
      </p:pic>
      <p:pic>
        <p:nvPicPr>
          <p:cNvPr id="7" name="Picture 6">
            <a:extLst>
              <a:ext uri="{FF2B5EF4-FFF2-40B4-BE49-F238E27FC236}">
                <a16:creationId xmlns:a16="http://schemas.microsoft.com/office/drawing/2014/main" id="{FB619180-A937-41BB-A621-2F36C436A043}"/>
              </a:ext>
            </a:extLst>
          </p:cNvPr>
          <p:cNvPicPr>
            <a:picLocks noChangeAspect="1"/>
          </p:cNvPicPr>
          <p:nvPr/>
        </p:nvPicPr>
        <p:blipFill rotWithShape="1">
          <a:blip r:embed="rId6"/>
          <a:srcRect l="7932" t="8032" r="63189" b="82921"/>
          <a:stretch/>
        </p:blipFill>
        <p:spPr>
          <a:xfrm>
            <a:off x="1551577" y="1131194"/>
            <a:ext cx="2795288" cy="875736"/>
          </a:xfrm>
          <a:prstGeom prst="rect">
            <a:avLst/>
          </a:prstGeom>
        </p:spPr>
      </p:pic>
      <p:sp>
        <p:nvSpPr>
          <p:cNvPr id="8" name="TextBox 7">
            <a:extLst>
              <a:ext uri="{FF2B5EF4-FFF2-40B4-BE49-F238E27FC236}">
                <a16:creationId xmlns:a16="http://schemas.microsoft.com/office/drawing/2014/main" id="{96F7434B-3733-41AE-8F78-89517D4597B9}"/>
              </a:ext>
            </a:extLst>
          </p:cNvPr>
          <p:cNvSpPr txBox="1"/>
          <p:nvPr/>
        </p:nvSpPr>
        <p:spPr>
          <a:xfrm>
            <a:off x="2256788" y="338446"/>
            <a:ext cx="7794121" cy="523220"/>
          </a:xfrm>
          <a:prstGeom prst="rect">
            <a:avLst/>
          </a:prstGeom>
          <a:noFill/>
        </p:spPr>
        <p:txBody>
          <a:bodyPr wrap="none" rtlCol="0">
            <a:spAutoFit/>
          </a:bodyPr>
          <a:lstStyle/>
          <a:p>
            <a:r>
              <a:rPr lang="en-US" sz="2800" i="1" dirty="0">
                <a:solidFill>
                  <a:schemeClr val="accent1">
                    <a:lumMod val="50000"/>
                  </a:schemeClr>
                </a:solidFill>
              </a:rPr>
              <a:t>Select ozone sensitivities: Northeast Region</a:t>
            </a:r>
          </a:p>
        </p:txBody>
      </p:sp>
    </p:spTree>
    <p:extLst>
      <p:ext uri="{BB962C8B-B14F-4D97-AF65-F5344CB8AC3E}">
        <p14:creationId xmlns:p14="http://schemas.microsoft.com/office/powerpoint/2010/main" val="2189446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21DCD3-7AED-4957-808C-7A205D78D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87" y="2018805"/>
            <a:ext cx="4572000" cy="4572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DD2B417-5AB3-47B4-80F0-0EE0F1EDB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114" y="2018805"/>
            <a:ext cx="4572000" cy="4572000"/>
          </a:xfrm>
          <a:prstGeom prst="rect">
            <a:avLst/>
          </a:prstGeom>
        </p:spPr>
      </p:pic>
      <p:pic>
        <p:nvPicPr>
          <p:cNvPr id="6" name="Picture 5">
            <a:extLst>
              <a:ext uri="{FF2B5EF4-FFF2-40B4-BE49-F238E27FC236}">
                <a16:creationId xmlns:a16="http://schemas.microsoft.com/office/drawing/2014/main" id="{8306FEBB-3AAA-430D-AFBA-CBB0CBD76CFA}"/>
              </a:ext>
            </a:extLst>
          </p:cNvPr>
          <p:cNvPicPr>
            <a:picLocks noChangeAspect="1"/>
          </p:cNvPicPr>
          <p:nvPr/>
        </p:nvPicPr>
        <p:blipFill rotWithShape="1">
          <a:blip r:embed="rId5"/>
          <a:srcRect l="6807" t="8398" r="66048" b="79310"/>
          <a:stretch/>
        </p:blipFill>
        <p:spPr>
          <a:xfrm>
            <a:off x="8129840" y="814243"/>
            <a:ext cx="2660074" cy="1204562"/>
          </a:xfrm>
          <a:prstGeom prst="rect">
            <a:avLst/>
          </a:prstGeom>
        </p:spPr>
      </p:pic>
      <p:pic>
        <p:nvPicPr>
          <p:cNvPr id="7" name="Picture 6">
            <a:extLst>
              <a:ext uri="{FF2B5EF4-FFF2-40B4-BE49-F238E27FC236}">
                <a16:creationId xmlns:a16="http://schemas.microsoft.com/office/drawing/2014/main" id="{386D7322-0165-4B71-8F15-BE5B39D9BBC3}"/>
              </a:ext>
            </a:extLst>
          </p:cNvPr>
          <p:cNvPicPr>
            <a:picLocks noChangeAspect="1"/>
          </p:cNvPicPr>
          <p:nvPr/>
        </p:nvPicPr>
        <p:blipFill rotWithShape="1">
          <a:blip r:embed="rId6"/>
          <a:srcRect l="7932" t="8032" r="63189" b="82921"/>
          <a:stretch/>
        </p:blipFill>
        <p:spPr>
          <a:xfrm>
            <a:off x="1735148" y="1143069"/>
            <a:ext cx="2795288" cy="875736"/>
          </a:xfrm>
          <a:prstGeom prst="rect">
            <a:avLst/>
          </a:prstGeom>
        </p:spPr>
      </p:pic>
      <p:sp>
        <p:nvSpPr>
          <p:cNvPr id="8" name="TextBox 7">
            <a:extLst>
              <a:ext uri="{FF2B5EF4-FFF2-40B4-BE49-F238E27FC236}">
                <a16:creationId xmlns:a16="http://schemas.microsoft.com/office/drawing/2014/main" id="{9C39126B-709D-4E4C-A8D3-0CA98959494D}"/>
              </a:ext>
            </a:extLst>
          </p:cNvPr>
          <p:cNvSpPr txBox="1"/>
          <p:nvPr/>
        </p:nvSpPr>
        <p:spPr>
          <a:xfrm>
            <a:off x="2797958" y="411182"/>
            <a:ext cx="7082388" cy="523220"/>
          </a:xfrm>
          <a:prstGeom prst="rect">
            <a:avLst/>
          </a:prstGeom>
          <a:noFill/>
        </p:spPr>
        <p:txBody>
          <a:bodyPr wrap="none" rtlCol="0">
            <a:spAutoFit/>
          </a:bodyPr>
          <a:lstStyle/>
          <a:p>
            <a:r>
              <a:rPr lang="en-US" sz="2800" i="1" dirty="0">
                <a:solidFill>
                  <a:schemeClr val="accent1">
                    <a:lumMod val="50000"/>
                  </a:schemeClr>
                </a:solidFill>
              </a:rPr>
              <a:t>Select ozone sensitivities: South Region</a:t>
            </a:r>
          </a:p>
        </p:txBody>
      </p:sp>
    </p:spTree>
    <p:extLst>
      <p:ext uri="{BB962C8B-B14F-4D97-AF65-F5344CB8AC3E}">
        <p14:creationId xmlns:p14="http://schemas.microsoft.com/office/powerpoint/2010/main" val="1716754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binet, colored&#10;&#10;Description automatically generated">
            <a:extLst>
              <a:ext uri="{FF2B5EF4-FFF2-40B4-BE49-F238E27FC236}">
                <a16:creationId xmlns:a16="http://schemas.microsoft.com/office/drawing/2014/main" id="{5CBDE807-AFF8-489F-BE20-73D2C064B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207" y="2213263"/>
            <a:ext cx="4572000" cy="4572000"/>
          </a:xfrm>
          <a:prstGeom prst="rect">
            <a:avLst/>
          </a:prstGeom>
        </p:spPr>
      </p:pic>
      <p:pic>
        <p:nvPicPr>
          <p:cNvPr id="5" name="Picture 4">
            <a:extLst>
              <a:ext uri="{FF2B5EF4-FFF2-40B4-BE49-F238E27FC236}">
                <a16:creationId xmlns:a16="http://schemas.microsoft.com/office/drawing/2014/main" id="{4DB5EED7-EEB4-4A7B-825C-CFCFD550E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34" y="2140527"/>
            <a:ext cx="4572000" cy="4572000"/>
          </a:xfrm>
          <a:prstGeom prst="rect">
            <a:avLst/>
          </a:prstGeom>
        </p:spPr>
      </p:pic>
      <p:pic>
        <p:nvPicPr>
          <p:cNvPr id="6" name="Picture 5">
            <a:extLst>
              <a:ext uri="{FF2B5EF4-FFF2-40B4-BE49-F238E27FC236}">
                <a16:creationId xmlns:a16="http://schemas.microsoft.com/office/drawing/2014/main" id="{8D6756CC-12F7-47B6-978F-2D67FB7F1D5F}"/>
              </a:ext>
            </a:extLst>
          </p:cNvPr>
          <p:cNvPicPr>
            <a:picLocks noChangeAspect="1"/>
          </p:cNvPicPr>
          <p:nvPr/>
        </p:nvPicPr>
        <p:blipFill rotWithShape="1">
          <a:blip r:embed="rId5"/>
          <a:srcRect l="6807" t="8398" r="66048" b="79310"/>
          <a:stretch/>
        </p:blipFill>
        <p:spPr>
          <a:xfrm>
            <a:off x="8077886" y="978656"/>
            <a:ext cx="2660074" cy="1204562"/>
          </a:xfrm>
          <a:prstGeom prst="rect">
            <a:avLst/>
          </a:prstGeom>
        </p:spPr>
      </p:pic>
      <p:pic>
        <p:nvPicPr>
          <p:cNvPr id="7" name="Picture 6">
            <a:extLst>
              <a:ext uri="{FF2B5EF4-FFF2-40B4-BE49-F238E27FC236}">
                <a16:creationId xmlns:a16="http://schemas.microsoft.com/office/drawing/2014/main" id="{9603F262-C3E0-4C85-9DDE-4C1F411727E0}"/>
              </a:ext>
            </a:extLst>
          </p:cNvPr>
          <p:cNvPicPr>
            <a:picLocks noChangeAspect="1"/>
          </p:cNvPicPr>
          <p:nvPr/>
        </p:nvPicPr>
        <p:blipFill rotWithShape="1">
          <a:blip r:embed="rId6"/>
          <a:srcRect l="7932" t="8032" r="63189" b="82921"/>
          <a:stretch/>
        </p:blipFill>
        <p:spPr>
          <a:xfrm>
            <a:off x="1631238" y="1143069"/>
            <a:ext cx="2795288" cy="875736"/>
          </a:xfrm>
          <a:prstGeom prst="rect">
            <a:avLst/>
          </a:prstGeom>
        </p:spPr>
      </p:pic>
      <p:sp>
        <p:nvSpPr>
          <p:cNvPr id="10" name="TextBox 9">
            <a:extLst>
              <a:ext uri="{FF2B5EF4-FFF2-40B4-BE49-F238E27FC236}">
                <a16:creationId xmlns:a16="http://schemas.microsoft.com/office/drawing/2014/main" id="{516DD175-8630-4007-88CC-F8976DFA8A88}"/>
              </a:ext>
            </a:extLst>
          </p:cNvPr>
          <p:cNvSpPr txBox="1"/>
          <p:nvPr/>
        </p:nvSpPr>
        <p:spPr>
          <a:xfrm>
            <a:off x="2232353" y="455436"/>
            <a:ext cx="7877478" cy="523220"/>
          </a:xfrm>
          <a:prstGeom prst="rect">
            <a:avLst/>
          </a:prstGeom>
          <a:noFill/>
        </p:spPr>
        <p:txBody>
          <a:bodyPr wrap="none" rtlCol="0">
            <a:spAutoFit/>
          </a:bodyPr>
          <a:lstStyle/>
          <a:p>
            <a:r>
              <a:rPr lang="en-US" sz="2800" i="1" dirty="0">
                <a:solidFill>
                  <a:schemeClr val="accent1">
                    <a:lumMod val="50000"/>
                  </a:schemeClr>
                </a:solidFill>
              </a:rPr>
              <a:t>Select ozone sensitivities: Southwest Region</a:t>
            </a:r>
          </a:p>
        </p:txBody>
      </p:sp>
    </p:spTree>
    <p:extLst>
      <p:ext uri="{BB962C8B-B14F-4D97-AF65-F5344CB8AC3E}">
        <p14:creationId xmlns:p14="http://schemas.microsoft.com/office/powerpoint/2010/main" val="1792633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451C-3084-4579-915C-02A0F3FC1071}"/>
              </a:ext>
            </a:extLst>
          </p:cNvPr>
          <p:cNvSpPr>
            <a:spLocks noGrp="1"/>
          </p:cNvSpPr>
          <p:nvPr>
            <p:ph type="title"/>
          </p:nvPr>
        </p:nvSpPr>
        <p:spPr>
          <a:xfrm>
            <a:off x="838200" y="-220375"/>
            <a:ext cx="10515600" cy="1325563"/>
          </a:xfrm>
        </p:spPr>
        <p:txBody>
          <a:bodyPr>
            <a:normAutofit/>
          </a:bodyPr>
          <a:lstStyle/>
          <a:p>
            <a:r>
              <a:rPr lang="en-US" sz="3600" i="1" dirty="0">
                <a:solidFill>
                  <a:schemeClr val="accent1">
                    <a:lumMod val="50000"/>
                  </a:schemeClr>
                </a:solidFill>
              </a:rPr>
              <a:t>Findings</a:t>
            </a:r>
          </a:p>
        </p:txBody>
      </p:sp>
      <p:sp>
        <p:nvSpPr>
          <p:cNvPr id="3" name="Content Placeholder 2">
            <a:extLst>
              <a:ext uri="{FF2B5EF4-FFF2-40B4-BE49-F238E27FC236}">
                <a16:creationId xmlns:a16="http://schemas.microsoft.com/office/drawing/2014/main" id="{47DF0607-1172-4AFE-889C-A3A88D7FD6E8}"/>
              </a:ext>
            </a:extLst>
          </p:cNvPr>
          <p:cNvSpPr>
            <a:spLocks noGrp="1"/>
          </p:cNvSpPr>
          <p:nvPr>
            <p:ph idx="1"/>
          </p:nvPr>
        </p:nvSpPr>
        <p:spPr>
          <a:xfrm>
            <a:off x="493296" y="830179"/>
            <a:ext cx="11036400" cy="5942895"/>
          </a:xfrm>
          <a:solidFill>
            <a:schemeClr val="bg1"/>
          </a:solidFill>
        </p:spPr>
        <p:txBody>
          <a:bodyPr>
            <a:normAutofit lnSpcReduction="10000"/>
          </a:bodyPr>
          <a:lstStyle/>
          <a:p>
            <a:r>
              <a:rPr lang="en-US" sz="2000" dirty="0"/>
              <a:t>CMAQ and </a:t>
            </a:r>
            <a:r>
              <a:rPr lang="en-US" sz="2000" dirty="0" err="1"/>
              <a:t>CAMx</a:t>
            </a:r>
            <a:r>
              <a:rPr lang="en-US" sz="2000" dirty="0"/>
              <a:t> tend to under predict MDA8 ozone </a:t>
            </a:r>
            <a:r>
              <a:rPr lang="en-US" sz="2000" u="sng" dirty="0"/>
              <a:t>&gt;</a:t>
            </a:r>
            <a:r>
              <a:rPr lang="en-US" sz="2000" dirty="0"/>
              <a:t> 60 ppb during the spring and summer.</a:t>
            </a:r>
          </a:p>
          <a:p>
            <a:r>
              <a:rPr lang="en-US" sz="2000" dirty="0"/>
              <a:t>Both </a:t>
            </a:r>
            <a:r>
              <a:rPr lang="en-US" sz="2000" dirty="0" err="1"/>
              <a:t>CAMx</a:t>
            </a:r>
            <a:r>
              <a:rPr lang="en-US" sz="2000" dirty="0"/>
              <a:t> and CMAQ under predict MDA8 ozone </a:t>
            </a:r>
            <a:r>
              <a:rPr lang="en-US" sz="2000" u="sng" dirty="0"/>
              <a:t>&gt;</a:t>
            </a:r>
            <a:r>
              <a:rPr lang="en-US" sz="2000" dirty="0"/>
              <a:t> 60 ppb at individual monitoring sites nationwide; more so in the West compared to the East.</a:t>
            </a:r>
          </a:p>
          <a:p>
            <a:pPr lvl="1"/>
            <a:r>
              <a:rPr lang="en-US" sz="1800" dirty="0"/>
              <a:t>CMAQ tends to have a greater regional extend of under prediction in the East compared to </a:t>
            </a:r>
            <a:r>
              <a:rPr lang="en-US" sz="1800" dirty="0" err="1"/>
              <a:t>CAMx</a:t>
            </a:r>
            <a:endParaRPr lang="en-US" sz="1800" dirty="0"/>
          </a:p>
          <a:p>
            <a:r>
              <a:rPr lang="en-US" sz="2000" dirty="0"/>
              <a:t>Both models tend to under predict at the higher </a:t>
            </a:r>
            <a:r>
              <a:rPr lang="en-US" sz="2000" dirty="0" err="1"/>
              <a:t>obs</a:t>
            </a:r>
            <a:r>
              <a:rPr lang="en-US" sz="2000" dirty="0"/>
              <a:t> concentrations and over predict lower </a:t>
            </a:r>
            <a:r>
              <a:rPr lang="en-US" sz="2000" dirty="0" err="1"/>
              <a:t>obs</a:t>
            </a:r>
            <a:r>
              <a:rPr lang="en-US" sz="2000" dirty="0"/>
              <a:t>; CMAQ more so that </a:t>
            </a:r>
            <a:r>
              <a:rPr lang="en-US" sz="2000" dirty="0" err="1"/>
              <a:t>CAMx</a:t>
            </a:r>
            <a:endParaRPr lang="en-US" sz="2000" dirty="0"/>
          </a:p>
          <a:p>
            <a:r>
              <a:rPr lang="en-US" sz="2000" dirty="0"/>
              <a:t>Both models under predict the seasonal increase in ozone from winter through spring, but over predict the drop in </a:t>
            </a:r>
            <a:r>
              <a:rPr lang="en-US" sz="2000" dirty="0" err="1"/>
              <a:t>obs</a:t>
            </a:r>
            <a:r>
              <a:rPr lang="en-US" sz="2000" dirty="0"/>
              <a:t> values in July-August-September in the Northeast, Ohio Valley, and Midwest. </a:t>
            </a:r>
          </a:p>
          <a:p>
            <a:r>
              <a:rPr lang="en-US" sz="2000" dirty="0"/>
              <a:t>Both models capture the April through October monthly temporal pattern in the Southeast and Southwest, with some under/over prediction depending on the month and model.</a:t>
            </a:r>
          </a:p>
          <a:p>
            <a:r>
              <a:rPr lang="en-US" sz="2000" dirty="0"/>
              <a:t>In the Southwest and West, both models tend to under predict the inter-quartile range of MDA8 in nearly all months</a:t>
            </a:r>
          </a:p>
          <a:p>
            <a:r>
              <a:rPr lang="en-US" sz="2000" dirty="0"/>
              <a:t>Sensitivity simulations</a:t>
            </a:r>
          </a:p>
          <a:p>
            <a:pPr lvl="1"/>
            <a:r>
              <a:rPr lang="en-US" sz="1600" dirty="0"/>
              <a:t>GEOS-Chem and Noah-YSU sensitivities generally increase ozone making underpredictions better and overpredictions worse</a:t>
            </a:r>
          </a:p>
          <a:p>
            <a:pPr lvl="1"/>
            <a:r>
              <a:rPr lang="en-US" sz="1600" dirty="0"/>
              <a:t>Other sensitivities had lesser impact on ozone bias</a:t>
            </a:r>
          </a:p>
          <a:p>
            <a:endParaRPr lang="en-US" sz="2000" dirty="0"/>
          </a:p>
        </p:txBody>
      </p:sp>
      <p:sp>
        <p:nvSpPr>
          <p:cNvPr id="4" name="Slide Number Placeholder 3">
            <a:extLst>
              <a:ext uri="{FF2B5EF4-FFF2-40B4-BE49-F238E27FC236}">
                <a16:creationId xmlns:a16="http://schemas.microsoft.com/office/drawing/2014/main" id="{16F6A4A6-4326-48DF-B24E-28C2C0CD6DB0}"/>
              </a:ext>
            </a:extLst>
          </p:cNvPr>
          <p:cNvSpPr>
            <a:spLocks noGrp="1"/>
          </p:cNvSpPr>
          <p:nvPr>
            <p:ph type="sldNum" sz="quarter" idx="12"/>
          </p:nvPr>
        </p:nvSpPr>
        <p:spPr/>
        <p:txBody>
          <a:bodyPr/>
          <a:lstStyle/>
          <a:p>
            <a:fld id="{15B4DE50-669E-4B96-BA67-7A19970A10E0}" type="slidenum">
              <a:rPr lang="en-US" smtClean="0"/>
              <a:t>33</a:t>
            </a:fld>
            <a:endParaRPr lang="en-US"/>
          </a:p>
        </p:txBody>
      </p:sp>
    </p:spTree>
    <p:extLst>
      <p:ext uri="{BB962C8B-B14F-4D97-AF65-F5344CB8AC3E}">
        <p14:creationId xmlns:p14="http://schemas.microsoft.com/office/powerpoint/2010/main" val="97729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457DF-FBF5-4B51-BE38-F6BC7BDA89DC}"/>
              </a:ext>
            </a:extLst>
          </p:cNvPr>
          <p:cNvSpPr>
            <a:spLocks noGrp="1"/>
          </p:cNvSpPr>
          <p:nvPr>
            <p:ph idx="1"/>
          </p:nvPr>
        </p:nvSpPr>
        <p:spPr/>
        <p:txBody>
          <a:bodyPr/>
          <a:lstStyle/>
          <a:p>
            <a:r>
              <a:rPr lang="en-US" dirty="0"/>
              <a:t>More in depth evaluation of CMAQ an CAMx sensitivity simulations</a:t>
            </a:r>
          </a:p>
          <a:p>
            <a:r>
              <a:rPr lang="en-US" dirty="0"/>
              <a:t>Evaluation of gas-phase precursors</a:t>
            </a:r>
          </a:p>
          <a:p>
            <a:pPr lvl="1"/>
            <a:r>
              <a:rPr lang="en-US" dirty="0"/>
              <a:t>NOx (see extra slides)</a:t>
            </a:r>
          </a:p>
          <a:p>
            <a:pPr lvl="1"/>
            <a:r>
              <a:rPr lang="en-US" dirty="0"/>
              <a:t>SO2</a:t>
            </a:r>
          </a:p>
          <a:p>
            <a:pPr lvl="1"/>
            <a:r>
              <a:rPr lang="en-US" dirty="0"/>
              <a:t>CO</a:t>
            </a:r>
          </a:p>
          <a:p>
            <a:pPr lvl="1"/>
            <a:r>
              <a:rPr lang="en-US" dirty="0"/>
              <a:t>VOCs</a:t>
            </a:r>
          </a:p>
        </p:txBody>
      </p:sp>
      <p:sp>
        <p:nvSpPr>
          <p:cNvPr id="3" name="Slide Number Placeholder 2">
            <a:extLst>
              <a:ext uri="{FF2B5EF4-FFF2-40B4-BE49-F238E27FC236}">
                <a16:creationId xmlns:a16="http://schemas.microsoft.com/office/drawing/2014/main" id="{3BFFCA93-FCFA-4F36-B89A-5E2320329CCA}"/>
              </a:ext>
            </a:extLst>
          </p:cNvPr>
          <p:cNvSpPr>
            <a:spLocks noGrp="1"/>
          </p:cNvSpPr>
          <p:nvPr>
            <p:ph type="sldNum" sz="quarter" idx="12"/>
          </p:nvPr>
        </p:nvSpPr>
        <p:spPr/>
        <p:txBody>
          <a:bodyPr/>
          <a:lstStyle/>
          <a:p>
            <a:fld id="{61C894BD-DCE2-4A96-A9AF-225BBEAC2A40}" type="slidenum">
              <a:rPr lang="en-US" smtClean="0"/>
              <a:pPr/>
              <a:t>34</a:t>
            </a:fld>
            <a:endParaRPr lang="en-US"/>
          </a:p>
        </p:txBody>
      </p:sp>
      <p:sp>
        <p:nvSpPr>
          <p:cNvPr id="4" name="Title 3">
            <a:extLst>
              <a:ext uri="{FF2B5EF4-FFF2-40B4-BE49-F238E27FC236}">
                <a16:creationId xmlns:a16="http://schemas.microsoft.com/office/drawing/2014/main" id="{A5455EA8-9E58-4219-A02D-173B42110A38}"/>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3470716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A12370-6E6B-44B9-8DD1-7E9BA53B6A06}"/>
              </a:ext>
            </a:extLst>
          </p:cNvPr>
          <p:cNvSpPr>
            <a:spLocks noGrp="1"/>
          </p:cNvSpPr>
          <p:nvPr>
            <p:ph type="ctrTitle"/>
          </p:nvPr>
        </p:nvSpPr>
        <p:spPr/>
        <p:txBody>
          <a:bodyPr/>
          <a:lstStyle/>
          <a:p>
            <a:r>
              <a:rPr lang="en-US" dirty="0"/>
              <a:t>Additional Slides</a:t>
            </a:r>
          </a:p>
        </p:txBody>
      </p:sp>
      <p:sp>
        <p:nvSpPr>
          <p:cNvPr id="6" name="Subtitle 5">
            <a:extLst>
              <a:ext uri="{FF2B5EF4-FFF2-40B4-BE49-F238E27FC236}">
                <a16:creationId xmlns:a16="http://schemas.microsoft.com/office/drawing/2014/main" id="{B51C7EAC-3BB3-4166-9041-6CC9EC383EB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E683CFF-8FEB-4C03-8B06-CC8349F3E7CB}"/>
              </a:ext>
            </a:extLst>
          </p:cNvPr>
          <p:cNvSpPr>
            <a:spLocks noGrp="1"/>
          </p:cNvSpPr>
          <p:nvPr>
            <p:ph type="sldNum" sz="quarter" idx="12"/>
          </p:nvPr>
        </p:nvSpPr>
        <p:spPr/>
        <p:txBody>
          <a:bodyPr/>
          <a:lstStyle/>
          <a:p>
            <a:fld id="{61C894BD-DCE2-4A96-A9AF-225BBEAC2A40}" type="slidenum">
              <a:rPr lang="en-US" smtClean="0"/>
              <a:pPr/>
              <a:t>35</a:t>
            </a:fld>
            <a:endParaRPr lang="en-US"/>
          </a:p>
        </p:txBody>
      </p:sp>
    </p:spTree>
    <p:extLst>
      <p:ext uri="{BB962C8B-B14F-4D97-AF65-F5344CB8AC3E}">
        <p14:creationId xmlns:p14="http://schemas.microsoft.com/office/powerpoint/2010/main" val="3457003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CF6D-5886-4C51-8DF7-CFE707F77A0A}"/>
              </a:ext>
            </a:extLst>
          </p:cNvPr>
          <p:cNvSpPr>
            <a:spLocks noGrp="1"/>
          </p:cNvSpPr>
          <p:nvPr>
            <p:ph type="title"/>
          </p:nvPr>
        </p:nvSpPr>
        <p:spPr>
          <a:xfrm>
            <a:off x="838200" y="-198660"/>
            <a:ext cx="10515600" cy="1325563"/>
          </a:xfrm>
        </p:spPr>
        <p:txBody>
          <a:bodyPr/>
          <a:lstStyle/>
          <a:p>
            <a:r>
              <a:rPr lang="en-US" dirty="0"/>
              <a:t>EPA AQ Modeling Inputs and Set-up</a:t>
            </a:r>
          </a:p>
        </p:txBody>
      </p:sp>
      <p:graphicFrame>
        <p:nvGraphicFramePr>
          <p:cNvPr id="4" name="Content Placeholder 3">
            <a:extLst>
              <a:ext uri="{FF2B5EF4-FFF2-40B4-BE49-F238E27FC236}">
                <a16:creationId xmlns:a16="http://schemas.microsoft.com/office/drawing/2014/main" id="{5EEB0099-F87A-43DF-8D16-A4A531A690A5}"/>
              </a:ext>
            </a:extLst>
          </p:cNvPr>
          <p:cNvGraphicFramePr>
            <a:graphicFrameLocks noGrp="1"/>
          </p:cNvGraphicFramePr>
          <p:nvPr>
            <p:ph idx="1"/>
            <p:extLst>
              <p:ext uri="{D42A27DB-BD31-4B8C-83A1-F6EECF244321}">
                <p14:modId xmlns:p14="http://schemas.microsoft.com/office/powerpoint/2010/main" val="924513499"/>
              </p:ext>
            </p:extLst>
          </p:nvPr>
        </p:nvGraphicFramePr>
        <p:xfrm>
          <a:off x="381000" y="1219200"/>
          <a:ext cx="9067800" cy="5341634"/>
        </p:xfrm>
        <a:graphic>
          <a:graphicData uri="http://schemas.openxmlformats.org/drawingml/2006/table">
            <a:tbl>
              <a:tblPr firstRow="1" bandRow="1">
                <a:tableStyleId>{5C22544A-7EE6-4342-B048-85BDC9FD1C3A}</a:tableStyleId>
              </a:tblPr>
              <a:tblGrid>
                <a:gridCol w="1762831">
                  <a:extLst>
                    <a:ext uri="{9D8B030D-6E8A-4147-A177-3AD203B41FA5}">
                      <a16:colId xmlns:a16="http://schemas.microsoft.com/office/drawing/2014/main" val="2484559950"/>
                    </a:ext>
                  </a:extLst>
                </a:gridCol>
                <a:gridCol w="2650588">
                  <a:extLst>
                    <a:ext uri="{9D8B030D-6E8A-4147-A177-3AD203B41FA5}">
                      <a16:colId xmlns:a16="http://schemas.microsoft.com/office/drawing/2014/main" val="3086804352"/>
                    </a:ext>
                  </a:extLst>
                </a:gridCol>
                <a:gridCol w="4654381">
                  <a:extLst>
                    <a:ext uri="{9D8B030D-6E8A-4147-A177-3AD203B41FA5}">
                      <a16:colId xmlns:a16="http://schemas.microsoft.com/office/drawing/2014/main" val="244619958"/>
                    </a:ext>
                  </a:extLst>
                </a:gridCol>
              </a:tblGrid>
              <a:tr h="294832">
                <a:tc>
                  <a:txBody>
                    <a:bodyPr/>
                    <a:lstStyle/>
                    <a:p>
                      <a:r>
                        <a:rPr lang="en-US" sz="1400"/>
                        <a:t>component</a:t>
                      </a:r>
                    </a:p>
                  </a:txBody>
                  <a:tcPr/>
                </a:tc>
                <a:tc>
                  <a:txBody>
                    <a:bodyPr/>
                    <a:lstStyle/>
                    <a:p>
                      <a:r>
                        <a:rPr lang="en-US" sz="1400"/>
                        <a:t>Details</a:t>
                      </a:r>
                    </a:p>
                  </a:txBody>
                  <a:tcPr/>
                </a:tc>
                <a:tc>
                  <a:txBody>
                    <a:bodyPr/>
                    <a:lstStyle/>
                    <a:p>
                      <a:r>
                        <a:rPr lang="en-US" sz="1400"/>
                        <a:t>Reference</a:t>
                      </a:r>
                    </a:p>
                  </a:txBody>
                  <a:tcPr/>
                </a:tc>
                <a:extLst>
                  <a:ext uri="{0D108BD9-81ED-4DB2-BD59-A6C34878D82A}">
                    <a16:rowId xmlns:a16="http://schemas.microsoft.com/office/drawing/2014/main" val="1434142377"/>
                  </a:ext>
                </a:extLst>
              </a:tr>
              <a:tr h="457199">
                <a:tc>
                  <a:txBody>
                    <a:bodyPr/>
                    <a:lstStyle/>
                    <a:p>
                      <a:r>
                        <a:rPr lang="en-US" sz="1400"/>
                        <a:t>Emissions case</a:t>
                      </a:r>
                    </a:p>
                  </a:txBody>
                  <a:tcPr/>
                </a:tc>
                <a:tc>
                  <a:txBody>
                    <a:bodyPr/>
                    <a:lstStyle/>
                    <a:p>
                      <a:r>
                        <a:rPr lang="en-US" sz="1400">
                          <a:solidFill>
                            <a:srgbClr val="FF0000"/>
                          </a:solidFill>
                        </a:rPr>
                        <a:t>2016v1 (2016fh)*</a:t>
                      </a:r>
                    </a:p>
                  </a:txBody>
                  <a:tcPr/>
                </a:tc>
                <a:tc>
                  <a:txBody>
                    <a:bodyPr/>
                    <a:lstStyle/>
                    <a:p>
                      <a:r>
                        <a:rPr lang="en-US" sz="1400">
                          <a:hlinkClick r:id="rId2"/>
                        </a:rPr>
                        <a:t>http://views.cira.colostate.edu/wiki/wiki/9169</a:t>
                      </a:r>
                      <a:endParaRPr lang="en-US" sz="1400" baseline="0"/>
                    </a:p>
                  </a:txBody>
                  <a:tcPr/>
                </a:tc>
                <a:extLst>
                  <a:ext uri="{0D108BD9-81ED-4DB2-BD59-A6C34878D82A}">
                    <a16:rowId xmlns:a16="http://schemas.microsoft.com/office/drawing/2014/main" val="1499255336"/>
                  </a:ext>
                </a:extLst>
              </a:tr>
              <a:tr h="762000">
                <a:tc>
                  <a:txBody>
                    <a:bodyPr/>
                    <a:lstStyle/>
                    <a:p>
                      <a:r>
                        <a:rPr lang="en-US" sz="1400"/>
                        <a:t>Meteorology</a:t>
                      </a:r>
                    </a:p>
                  </a:txBody>
                  <a:tcPr/>
                </a:tc>
                <a:tc>
                  <a:txBody>
                    <a:bodyPr/>
                    <a:lstStyle/>
                    <a:p>
                      <a:r>
                        <a:rPr lang="en-US" sz="1400" dirty="0"/>
                        <a:t>WRF v3.8</a:t>
                      </a:r>
                    </a:p>
                  </a:txBody>
                  <a:tcPr/>
                </a:tc>
                <a:tc>
                  <a:txBody>
                    <a:bodyPr/>
                    <a:lstStyle/>
                    <a:p>
                      <a:r>
                        <a:rPr lang="en-US" sz="1400">
                          <a:hlinkClick r:id="rId3"/>
                        </a:rPr>
                        <a:t>http://views.cira.colostate.edu/wiki/Attachments/Inventory%20Collaborative/Documentation/2016beta_0311/MET_TSD_2016.pdf</a:t>
                      </a:r>
                      <a:endParaRPr lang="en-US" sz="1400"/>
                    </a:p>
                  </a:txBody>
                  <a:tcPr/>
                </a:tc>
                <a:extLst>
                  <a:ext uri="{0D108BD9-81ED-4DB2-BD59-A6C34878D82A}">
                    <a16:rowId xmlns:a16="http://schemas.microsoft.com/office/drawing/2014/main" val="73243164"/>
                  </a:ext>
                </a:extLst>
              </a:tr>
              <a:tr h="1120361">
                <a:tc>
                  <a:txBody>
                    <a:bodyPr/>
                    <a:lstStyle/>
                    <a:p>
                      <a:r>
                        <a:rPr lang="en-US" sz="1400"/>
                        <a:t>Meteorology post-processing</a:t>
                      </a:r>
                    </a:p>
                  </a:txBody>
                  <a:tcPr/>
                </a:tc>
                <a:tc>
                  <a:txBody>
                    <a:bodyPr/>
                    <a:lstStyle/>
                    <a:p>
                      <a:r>
                        <a:rPr lang="en-US" sz="1400" err="1"/>
                        <a:t>wrfcamx</a:t>
                      </a:r>
                      <a:r>
                        <a:rPr lang="en-US" sz="1400"/>
                        <a:t>; </a:t>
                      </a:r>
                    </a:p>
                    <a:p>
                      <a:r>
                        <a:rPr lang="en-US" sz="1400"/>
                        <a:t>MCIP v4.3 (“16j”)</a:t>
                      </a:r>
                    </a:p>
                  </a:txBody>
                  <a:tcPr/>
                </a:tc>
                <a:tc>
                  <a:txBody>
                    <a:bodyPr/>
                    <a:lstStyle/>
                    <a:p>
                      <a:r>
                        <a:rPr lang="en-US" sz="1400">
                          <a:hlinkClick r:id="rId4"/>
                        </a:rPr>
                        <a:t>http://www.camx.com/files/camxusersguide_v6-50.pdf;</a:t>
                      </a:r>
                    </a:p>
                    <a:p>
                      <a:r>
                        <a:rPr lang="en-US" sz="1400">
                          <a:hlinkClick r:id="rId4"/>
                        </a:rPr>
                        <a:t>https://www.geosci-model-dev.net/3/243/2010/gmd-3-243-2010-discussion.html</a:t>
                      </a:r>
                      <a:endParaRPr lang="en-US" sz="1400"/>
                    </a:p>
                  </a:txBody>
                  <a:tcPr/>
                </a:tc>
                <a:extLst>
                  <a:ext uri="{0D108BD9-81ED-4DB2-BD59-A6C34878D82A}">
                    <a16:rowId xmlns:a16="http://schemas.microsoft.com/office/drawing/2014/main" val="1918884308"/>
                  </a:ext>
                </a:extLst>
              </a:tr>
              <a:tr h="899160">
                <a:tc>
                  <a:txBody>
                    <a:bodyPr/>
                    <a:lstStyle/>
                    <a:p>
                      <a:r>
                        <a:rPr lang="en-US" sz="1400"/>
                        <a:t>IC/BC</a:t>
                      </a:r>
                    </a:p>
                  </a:txBody>
                  <a:tcPr/>
                </a:tc>
                <a:tc>
                  <a:txBody>
                    <a:bodyPr/>
                    <a:lstStyle/>
                    <a:p>
                      <a:r>
                        <a:rPr lang="en-US" sz="1400" dirty="0"/>
                        <a:t>2016fe hemispheric CMAQv5.2.1 paired with CMAQ/CAMx 36US3 CONUS </a:t>
                      </a:r>
                    </a:p>
                  </a:txBody>
                  <a:tcPr/>
                </a:tc>
                <a:tc>
                  <a:txBody>
                    <a:bodyPr/>
                    <a:lstStyle/>
                    <a:p>
                      <a:r>
                        <a:rPr lang="en-US" sz="1400">
                          <a:hlinkClick r:id="rId5"/>
                        </a:rPr>
                        <a:t>https://cmascenter.org/conference//2018/slides/0850_henderson_hemispheric-cmaq_application_2018.pptx</a:t>
                      </a:r>
                      <a:endParaRPr lang="en-US" sz="1400"/>
                    </a:p>
                    <a:p>
                      <a:endParaRPr lang="en-US" sz="1400"/>
                    </a:p>
                  </a:txBody>
                  <a:tcPr/>
                </a:tc>
                <a:extLst>
                  <a:ext uri="{0D108BD9-81ED-4DB2-BD59-A6C34878D82A}">
                    <a16:rowId xmlns:a16="http://schemas.microsoft.com/office/drawing/2014/main" val="1341672116"/>
                  </a:ext>
                </a:extLst>
              </a:tr>
              <a:tr h="792480">
                <a:tc>
                  <a:txBody>
                    <a:bodyPr/>
                    <a:lstStyle/>
                    <a:p>
                      <a:r>
                        <a:rPr lang="en-US" sz="1400"/>
                        <a:t>Model (chemical mechanism)</a:t>
                      </a:r>
                    </a:p>
                  </a:txBody>
                  <a:tcPr/>
                </a:tc>
                <a:tc>
                  <a:txBody>
                    <a:bodyPr/>
                    <a:lstStyle/>
                    <a:p>
                      <a:r>
                        <a:rPr lang="en-US" sz="1400">
                          <a:solidFill>
                            <a:srgbClr val="FF0000"/>
                          </a:solidFill>
                        </a:rPr>
                        <a:t>CAMx v7 beta (cb6r4_CF);</a:t>
                      </a:r>
                    </a:p>
                    <a:p>
                      <a:r>
                        <a:rPr lang="en-US" sz="1400">
                          <a:solidFill>
                            <a:srgbClr val="FF0000"/>
                          </a:solidFill>
                        </a:rPr>
                        <a:t>CMAQv5.3.1 (cb6r3/AERO7)**</a:t>
                      </a:r>
                    </a:p>
                  </a:txBody>
                  <a:tcPr/>
                </a:tc>
                <a:tc>
                  <a:txBody>
                    <a:bodyPr/>
                    <a:lstStyle/>
                    <a:p>
                      <a:r>
                        <a:rPr lang="en-US" sz="1400">
                          <a:hlinkClick r:id="rId6"/>
                        </a:rPr>
                        <a:t>http://www.camx.com/</a:t>
                      </a:r>
                      <a:r>
                        <a:rPr lang="en-US" sz="1400"/>
                        <a:t>;</a:t>
                      </a:r>
                    </a:p>
                    <a:p>
                      <a:r>
                        <a:rPr lang="en-US" sz="1400">
                          <a:hlinkClick r:id="rId7"/>
                        </a:rPr>
                        <a:t>https://www.epa.gov/cmaq/cmaq-models-0</a:t>
                      </a:r>
                      <a:endParaRPr lang="en-US" sz="1400"/>
                    </a:p>
                    <a:p>
                      <a:endParaRPr lang="en-US" sz="1400"/>
                    </a:p>
                  </a:txBody>
                  <a:tcPr/>
                </a:tc>
                <a:extLst>
                  <a:ext uri="{0D108BD9-81ED-4DB2-BD59-A6C34878D82A}">
                    <a16:rowId xmlns:a16="http://schemas.microsoft.com/office/drawing/2014/main" val="3486231146"/>
                  </a:ext>
                </a:extLst>
              </a:tr>
              <a:tr h="304800">
                <a:tc>
                  <a:txBody>
                    <a:bodyPr/>
                    <a:lstStyle/>
                    <a:p>
                      <a:r>
                        <a:rPr lang="en-US" sz="1400"/>
                        <a:t>domains</a:t>
                      </a:r>
                    </a:p>
                  </a:txBody>
                  <a:tcPr/>
                </a:tc>
                <a:tc>
                  <a:txBody>
                    <a:bodyPr/>
                    <a:lstStyle/>
                    <a:p>
                      <a:r>
                        <a:rPr lang="en-US" sz="1400"/>
                        <a:t>36US3 &amp; 12US2 CONUS</a:t>
                      </a:r>
                    </a:p>
                  </a:txBody>
                  <a:tcPr/>
                </a:tc>
                <a:tc>
                  <a:txBody>
                    <a:bodyPr/>
                    <a:lstStyle/>
                    <a:p>
                      <a:endParaRPr lang="en-US" sz="1400" dirty="0"/>
                    </a:p>
                  </a:txBody>
                  <a:tcPr/>
                </a:tc>
                <a:extLst>
                  <a:ext uri="{0D108BD9-81ED-4DB2-BD59-A6C34878D82A}">
                    <a16:rowId xmlns:a16="http://schemas.microsoft.com/office/drawing/2014/main" val="2738797135"/>
                  </a:ext>
                </a:extLst>
              </a:tr>
              <a:tr h="617235">
                <a:tc>
                  <a:txBody>
                    <a:bodyPr/>
                    <a:lstStyle/>
                    <a:p>
                      <a:r>
                        <a:rPr lang="en-US" sz="1400"/>
                        <a:t>Layers</a:t>
                      </a:r>
                    </a:p>
                  </a:txBody>
                  <a:tcPr/>
                </a:tc>
                <a:tc>
                  <a:txBody>
                    <a:bodyPr/>
                    <a:lstStyle/>
                    <a:p>
                      <a:r>
                        <a:rPr lang="en-US" sz="1400"/>
                        <a:t>35 vertical layers</a:t>
                      </a:r>
                    </a:p>
                    <a:p>
                      <a:r>
                        <a:rPr lang="en-US" sz="1400"/>
                        <a:t>(no layer collapsing)</a:t>
                      </a:r>
                    </a:p>
                  </a:txBody>
                  <a:tcPr/>
                </a:tc>
                <a:tc>
                  <a:txBody>
                    <a:bodyPr/>
                    <a:lstStyle/>
                    <a:p>
                      <a:endParaRPr lang="en-US" sz="1400" dirty="0"/>
                    </a:p>
                  </a:txBody>
                  <a:tcPr/>
                </a:tc>
                <a:extLst>
                  <a:ext uri="{0D108BD9-81ED-4DB2-BD59-A6C34878D82A}">
                    <a16:rowId xmlns:a16="http://schemas.microsoft.com/office/drawing/2014/main" val="901737587"/>
                  </a:ext>
                </a:extLst>
              </a:tr>
            </a:tbl>
          </a:graphicData>
        </a:graphic>
      </p:graphicFrame>
      <p:sp>
        <p:nvSpPr>
          <p:cNvPr id="3" name="TextBox 2">
            <a:extLst>
              <a:ext uri="{FF2B5EF4-FFF2-40B4-BE49-F238E27FC236}">
                <a16:creationId xmlns:a16="http://schemas.microsoft.com/office/drawing/2014/main" id="{B77A69CA-1648-4858-962C-F311161AD90C}"/>
              </a:ext>
            </a:extLst>
          </p:cNvPr>
          <p:cNvSpPr txBox="1"/>
          <p:nvPr/>
        </p:nvSpPr>
        <p:spPr>
          <a:xfrm>
            <a:off x="9601200" y="2971800"/>
            <a:ext cx="2399282" cy="1169551"/>
          </a:xfrm>
          <a:prstGeom prst="rect">
            <a:avLst/>
          </a:prstGeom>
          <a:noFill/>
        </p:spPr>
        <p:txBody>
          <a:bodyPr wrap="square" rtlCol="0">
            <a:spAutoFit/>
          </a:bodyPr>
          <a:lstStyle/>
          <a:p>
            <a:r>
              <a:rPr lang="en-US" sz="1400" dirty="0"/>
              <a:t>*With updates to CMV</a:t>
            </a:r>
          </a:p>
          <a:p>
            <a:endParaRPr lang="en-US" sz="1400" dirty="0"/>
          </a:p>
          <a:p>
            <a:r>
              <a:rPr lang="en-US" sz="1400" dirty="0"/>
              <a:t>**Note CMAQv5.3.1 bug preventing use of certain types of emissions files</a:t>
            </a:r>
          </a:p>
        </p:txBody>
      </p:sp>
      <p:pic>
        <p:nvPicPr>
          <p:cNvPr id="5" name="Picture 4" descr="EPA seal">
            <a:extLst>
              <a:ext uri="{FF2B5EF4-FFF2-40B4-BE49-F238E27FC236}">
                <a16:creationId xmlns:a16="http://schemas.microsoft.com/office/drawing/2014/main" id="{FE782EA5-D264-4F44-A359-653E28C7F9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BF2F246-C7E9-4975-B14A-C3E4846FA854}"/>
              </a:ext>
            </a:extLst>
          </p:cNvPr>
          <p:cNvSpPr>
            <a:spLocks noGrp="1"/>
          </p:cNvSpPr>
          <p:nvPr>
            <p:ph type="sldNum" sz="quarter" idx="12"/>
          </p:nvPr>
        </p:nvSpPr>
        <p:spPr/>
        <p:txBody>
          <a:bodyPr/>
          <a:lstStyle/>
          <a:p>
            <a:fld id="{61C894BD-DCE2-4A96-A9AF-225BBEAC2A40}" type="slidenum">
              <a:rPr lang="en-US" smtClean="0"/>
              <a:pPr/>
              <a:t>36</a:t>
            </a:fld>
            <a:endParaRPr lang="en-US"/>
          </a:p>
        </p:txBody>
      </p:sp>
    </p:spTree>
    <p:extLst>
      <p:ext uri="{BB962C8B-B14F-4D97-AF65-F5344CB8AC3E}">
        <p14:creationId xmlns:p14="http://schemas.microsoft.com/office/powerpoint/2010/main" val="3044514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523E-5EEE-4693-A2BF-66C68A489FDC}"/>
              </a:ext>
            </a:extLst>
          </p:cNvPr>
          <p:cNvSpPr>
            <a:spLocks noGrp="1"/>
          </p:cNvSpPr>
          <p:nvPr>
            <p:ph type="title" idx="4294967295"/>
          </p:nvPr>
        </p:nvSpPr>
        <p:spPr>
          <a:xfrm>
            <a:off x="0" y="274638"/>
            <a:ext cx="10972800" cy="1143000"/>
          </a:xfrm>
        </p:spPr>
        <p:txBody>
          <a:bodyPr>
            <a:normAutofit fontScale="90000"/>
          </a:bodyPr>
          <a:lstStyle/>
          <a:p>
            <a:r>
              <a:rPr lang="en-US" dirty="0"/>
              <a:t>Base Simulation CMAQv5.3.1 Science Options</a:t>
            </a:r>
          </a:p>
        </p:txBody>
      </p:sp>
      <p:graphicFrame>
        <p:nvGraphicFramePr>
          <p:cNvPr id="3" name="Table 2">
            <a:extLst>
              <a:ext uri="{FF2B5EF4-FFF2-40B4-BE49-F238E27FC236}">
                <a16:creationId xmlns:a16="http://schemas.microsoft.com/office/drawing/2014/main" id="{2E1540E7-4342-4FEE-B601-F86563519944}"/>
              </a:ext>
            </a:extLst>
          </p:cNvPr>
          <p:cNvGraphicFramePr>
            <a:graphicFrameLocks noGrp="1"/>
          </p:cNvGraphicFramePr>
          <p:nvPr/>
        </p:nvGraphicFramePr>
        <p:xfrm>
          <a:off x="398570" y="1690688"/>
          <a:ext cx="6596118" cy="4738683"/>
        </p:xfrm>
        <a:graphic>
          <a:graphicData uri="http://schemas.openxmlformats.org/drawingml/2006/table">
            <a:tbl>
              <a:tblPr firstRow="1" bandRow="1">
                <a:tableStyleId>{22838BEF-8BB2-4498-84A7-C5851F593DF1}</a:tableStyleId>
              </a:tblPr>
              <a:tblGrid>
                <a:gridCol w="3298059">
                  <a:extLst>
                    <a:ext uri="{9D8B030D-6E8A-4147-A177-3AD203B41FA5}">
                      <a16:colId xmlns:a16="http://schemas.microsoft.com/office/drawing/2014/main" val="3246913256"/>
                    </a:ext>
                  </a:extLst>
                </a:gridCol>
                <a:gridCol w="3298059">
                  <a:extLst>
                    <a:ext uri="{9D8B030D-6E8A-4147-A177-3AD203B41FA5}">
                      <a16:colId xmlns:a16="http://schemas.microsoft.com/office/drawing/2014/main" val="4016468082"/>
                    </a:ext>
                  </a:extLst>
                </a:gridCol>
              </a:tblGrid>
              <a:tr h="308110">
                <a:tc>
                  <a:txBody>
                    <a:bodyPr/>
                    <a:lstStyle/>
                    <a:p>
                      <a:pPr algn="l" fontAlgn="b"/>
                      <a:r>
                        <a:rPr lang="en-US" sz="1600" b="1" i="0" u="none" strike="noStrike" dirty="0">
                          <a:solidFill>
                            <a:srgbClr val="000000"/>
                          </a:solidFill>
                          <a:effectLst/>
                          <a:latin typeface="+mn-lt"/>
                        </a:rPr>
                        <a:t>MECH [default: none]</a:t>
                      </a:r>
                    </a:p>
                  </a:txBody>
                  <a:tcPr marL="85725" marR="9525" marT="9525" marB="0" anchor="b"/>
                </a:tc>
                <a:tc>
                  <a:txBody>
                    <a:bodyPr/>
                    <a:lstStyle/>
                    <a:p>
                      <a:pPr algn="ctr" fontAlgn="b"/>
                      <a:r>
                        <a:rPr lang="en-US" sz="1600" b="1" i="0" u="none" strike="noStrike" dirty="0">
                          <a:solidFill>
                            <a:srgbClr val="000000"/>
                          </a:solidFill>
                          <a:effectLst/>
                          <a:latin typeface="+mn-lt"/>
                        </a:rPr>
                        <a:t>cb6r3_ae7_aq </a:t>
                      </a:r>
                    </a:p>
                  </a:txBody>
                  <a:tcPr marL="9525" marR="9525" marT="9525" marB="0" anchor="b"/>
                </a:tc>
                <a:extLst>
                  <a:ext uri="{0D108BD9-81ED-4DB2-BD59-A6C34878D82A}">
                    <a16:rowId xmlns:a16="http://schemas.microsoft.com/office/drawing/2014/main" val="3275450598"/>
                  </a:ext>
                </a:extLst>
              </a:tr>
              <a:tr h="308110">
                <a:tc>
                  <a:txBody>
                    <a:bodyPr/>
                    <a:lstStyle/>
                    <a:p>
                      <a:pPr algn="l" fontAlgn="b"/>
                      <a:r>
                        <a:rPr lang="en-US" sz="1600" b="1" kern="1200" dirty="0">
                          <a:solidFill>
                            <a:schemeClr val="dk1"/>
                          </a:solidFill>
                          <a:effectLst/>
                          <a:latin typeface="+mn-lt"/>
                          <a:ea typeface="+mn-ea"/>
                          <a:cs typeface="+mn-cs"/>
                        </a:rPr>
                        <a:t>CTM_OCEAN_CHEM [default: Y]</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638043023"/>
                  </a:ext>
                </a:extLst>
              </a:tr>
              <a:tr h="308110">
                <a:tc>
                  <a:txBody>
                    <a:bodyPr/>
                    <a:lstStyle/>
                    <a:p>
                      <a:pPr algn="l" fontAlgn="b"/>
                      <a:r>
                        <a:rPr lang="es-ES" sz="1600" b="1" i="0" u="none" strike="noStrike" dirty="0">
                          <a:solidFill>
                            <a:srgbClr val="000000"/>
                          </a:solidFill>
                          <a:effectLst/>
                          <a:latin typeface="+mn-lt"/>
                        </a:rPr>
                        <a:t>CTM_LTNG_NO [default: Y]</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802270415"/>
                  </a:ext>
                </a:extLst>
              </a:tr>
              <a:tr h="308110">
                <a:tc>
                  <a:txBody>
                    <a:bodyPr/>
                    <a:lstStyle/>
                    <a:p>
                      <a:pPr algn="l" fontAlgn="b"/>
                      <a:r>
                        <a:rPr lang="es-ES" sz="1600" b="1" i="0" u="none" strike="noStrike" dirty="0">
                          <a:solidFill>
                            <a:srgbClr val="000000"/>
                          </a:solidFill>
                          <a:effectLst/>
                          <a:latin typeface="+mn-lt"/>
                        </a:rPr>
                        <a:t>CTM_WB_DUST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434774361"/>
                  </a:ext>
                </a:extLst>
              </a:tr>
              <a:tr h="308110">
                <a:tc>
                  <a:txBody>
                    <a:bodyPr/>
                    <a:lstStyle/>
                    <a:p>
                      <a:pPr algn="l" fontAlgn="b"/>
                      <a:r>
                        <a:rPr lang="en-US" sz="1600" b="1" i="0" u="none" strike="noStrike" dirty="0">
                          <a:solidFill>
                            <a:srgbClr val="000000"/>
                          </a:solidFill>
                          <a:effectLst/>
                          <a:latin typeface="+mn-lt"/>
                        </a:rPr>
                        <a:t>CTM_WVEL [default: Y]</a:t>
                      </a:r>
                    </a:p>
                  </a:txBody>
                  <a:tcPr marL="85725" marR="9525" marT="9525" marB="0" anchor="b"/>
                </a:tc>
                <a:tc>
                  <a:txBody>
                    <a:bodyPr/>
                    <a:lstStyle/>
                    <a:p>
                      <a:pPr algn="ctr" fontAlgn="b"/>
                      <a:r>
                        <a:rPr lang="en-US" sz="1600" b="1" i="0" u="none" strike="noStrike">
                          <a:solidFill>
                            <a:srgbClr val="000000"/>
                          </a:solidFill>
                          <a:effectLst/>
                          <a:latin typeface="+mn-lt"/>
                        </a:rPr>
                        <a:t>N</a:t>
                      </a:r>
                    </a:p>
                  </a:txBody>
                  <a:tcPr marL="9525" marR="9525" marT="9525" marB="0" anchor="b"/>
                </a:tc>
                <a:extLst>
                  <a:ext uri="{0D108BD9-81ED-4DB2-BD59-A6C34878D82A}">
                    <a16:rowId xmlns:a16="http://schemas.microsoft.com/office/drawing/2014/main" val="1558380512"/>
                  </a:ext>
                </a:extLst>
              </a:tr>
              <a:tr h="128292">
                <a:tc>
                  <a:txBody>
                    <a:bodyPr/>
                    <a:lstStyle/>
                    <a:p>
                      <a:pPr algn="l" fontAlgn="b"/>
                      <a:r>
                        <a:rPr lang="en-US" sz="1600" b="1" i="0" u="none" strike="noStrike" dirty="0">
                          <a:solidFill>
                            <a:srgbClr val="000000"/>
                          </a:solidFill>
                          <a:effectLst/>
                          <a:latin typeface="+mn-lt"/>
                        </a:rPr>
                        <a:t>KZMIN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330323965"/>
                  </a:ext>
                </a:extLst>
              </a:tr>
              <a:tr h="128292">
                <a:tc>
                  <a:txBody>
                    <a:bodyPr/>
                    <a:lstStyle/>
                    <a:p>
                      <a:pPr algn="l" fontAlgn="b"/>
                      <a:r>
                        <a:rPr lang="en-US" sz="1600" b="1" i="0" u="none" strike="noStrike" dirty="0">
                          <a:solidFill>
                            <a:srgbClr val="000000"/>
                          </a:solidFill>
                          <a:effectLst/>
                          <a:latin typeface="+mn-lt"/>
                        </a:rPr>
                        <a:t>PX_VERSION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406917074"/>
                  </a:ext>
                </a:extLst>
              </a:tr>
              <a:tr h="128292">
                <a:tc>
                  <a:txBody>
                    <a:bodyPr/>
                    <a:lstStyle/>
                    <a:p>
                      <a:pPr algn="l" fontAlgn="b"/>
                      <a:r>
                        <a:rPr lang="en-US" sz="1600" b="1" i="0" u="none" strike="noStrike" dirty="0">
                          <a:solidFill>
                            <a:srgbClr val="000000"/>
                          </a:solidFill>
                          <a:effectLst/>
                          <a:latin typeface="+mn-lt"/>
                        </a:rPr>
                        <a:t>NOAH_VERSION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821927477"/>
                  </a:ext>
                </a:extLst>
              </a:tr>
              <a:tr h="336013">
                <a:tc>
                  <a:txBody>
                    <a:bodyPr/>
                    <a:lstStyle/>
                    <a:p>
                      <a:pPr algn="l" fontAlgn="b"/>
                      <a:r>
                        <a:rPr lang="en-US" sz="1600" b="1" kern="1200" dirty="0" err="1">
                          <a:solidFill>
                            <a:schemeClr val="dk1"/>
                          </a:solidFill>
                          <a:effectLst/>
                          <a:latin typeface="+mn-lt"/>
                          <a:ea typeface="+mn-ea"/>
                          <a:cs typeface="+mn-cs"/>
                        </a:rPr>
                        <a:t>DepMod</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M3DRY</a:t>
                      </a:r>
                    </a:p>
                  </a:txBody>
                  <a:tcPr marL="9525" marR="9525" marT="9525" marB="0" anchor="b"/>
                </a:tc>
                <a:extLst>
                  <a:ext uri="{0D108BD9-81ED-4DB2-BD59-A6C34878D82A}">
                    <a16:rowId xmlns:a16="http://schemas.microsoft.com/office/drawing/2014/main" val="1483725507"/>
                  </a:ext>
                </a:extLst>
              </a:tr>
              <a:tr h="308110">
                <a:tc>
                  <a:txBody>
                    <a:bodyPr/>
                    <a:lstStyle/>
                    <a:p>
                      <a:pPr algn="l" fontAlgn="b"/>
                      <a:r>
                        <a:rPr lang="en-US" sz="1600" b="1" i="0" u="none" strike="noStrike" dirty="0">
                          <a:solidFill>
                            <a:srgbClr val="000000"/>
                          </a:solidFill>
                          <a:effectLst/>
                          <a:latin typeface="+mn-lt"/>
                        </a:rPr>
                        <a:t>CTM_MOSAIC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786474931"/>
                  </a:ext>
                </a:extLst>
              </a:tr>
              <a:tr h="308110">
                <a:tc>
                  <a:txBody>
                    <a:bodyPr/>
                    <a:lstStyle/>
                    <a:p>
                      <a:pPr algn="l" fontAlgn="b"/>
                      <a:r>
                        <a:rPr lang="en-US" sz="1600" b="1" kern="1200" dirty="0">
                          <a:solidFill>
                            <a:schemeClr val="dk1"/>
                          </a:solidFill>
                          <a:effectLst/>
                          <a:latin typeface="+mn-lt"/>
                          <a:ea typeface="+mn-ea"/>
                          <a:cs typeface="+mn-cs"/>
                        </a:rPr>
                        <a:t>CTM_BIDI_FERT_NH3 [default: Y]</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071012604"/>
                  </a:ext>
                </a:extLst>
              </a:tr>
              <a:tr h="308110">
                <a:tc>
                  <a:txBody>
                    <a:bodyPr/>
                    <a:lstStyle/>
                    <a:p>
                      <a:pPr algn="l" fontAlgn="b"/>
                      <a:r>
                        <a:rPr lang="en-US" sz="1600" b="1" i="0" u="none" strike="noStrike" dirty="0">
                          <a:solidFill>
                            <a:srgbClr val="000000"/>
                          </a:solidFill>
                          <a:effectLst/>
                          <a:latin typeface="+mn-lt"/>
                        </a:rPr>
                        <a:t>CTM_ABFLUX [default: Y] </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328373285"/>
                  </a:ext>
                </a:extLst>
              </a:tr>
              <a:tr h="30811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rgbClr val="000000"/>
                          </a:solidFill>
                          <a:effectLst/>
                          <a:latin typeface="+mn-lt"/>
                        </a:rPr>
                        <a:t>CTM_HGBIDI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51906398"/>
                  </a:ext>
                </a:extLst>
              </a:tr>
              <a:tr h="308110">
                <a:tc>
                  <a:txBody>
                    <a:bodyPr/>
                    <a:lstStyle/>
                    <a:p>
                      <a:pPr algn="l" fontAlgn="b"/>
                      <a:r>
                        <a:rPr lang="es-ES" sz="1600" b="1" i="0" u="none" strike="noStrike" dirty="0">
                          <a:solidFill>
                            <a:srgbClr val="000000"/>
                          </a:solidFill>
                          <a:effectLst/>
                          <a:latin typeface="+mn-lt"/>
                        </a:rPr>
                        <a:t>CTM_SFC_HONO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665636863"/>
                  </a:ext>
                </a:extLst>
              </a:tr>
              <a:tr h="308110">
                <a:tc>
                  <a:txBody>
                    <a:bodyPr/>
                    <a:lstStyle/>
                    <a:p>
                      <a:pPr algn="l" fontAlgn="b"/>
                      <a:r>
                        <a:rPr lang="en-US" sz="1600" b="1" i="0" u="none" strike="noStrike" dirty="0">
                          <a:solidFill>
                            <a:srgbClr val="000000"/>
                          </a:solidFill>
                          <a:effectLst/>
                          <a:latin typeface="+mn-lt"/>
                        </a:rPr>
                        <a:t>CTM_GRAV_SETL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1135984364"/>
                  </a:ext>
                </a:extLst>
              </a:tr>
              <a:tr h="219881">
                <a:tc>
                  <a:txBody>
                    <a:bodyPr/>
                    <a:lstStyle/>
                    <a:p>
                      <a:pPr algn="l" fontAlgn="b"/>
                      <a:r>
                        <a:rPr lang="en-US" sz="1600" b="1" i="0" u="none" strike="noStrike" dirty="0">
                          <a:solidFill>
                            <a:srgbClr val="000000"/>
                          </a:solidFill>
                          <a:effectLst/>
                          <a:latin typeface="+mn-lt"/>
                        </a:rPr>
                        <a:t>CTM_BIOGEMIS [default: Y]</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209134829"/>
                  </a:ext>
                </a:extLst>
              </a:tr>
            </a:tbl>
          </a:graphicData>
        </a:graphic>
      </p:graphicFrame>
      <p:sp>
        <p:nvSpPr>
          <p:cNvPr id="12" name="Right Brace 11">
            <a:extLst>
              <a:ext uri="{FF2B5EF4-FFF2-40B4-BE49-F238E27FC236}">
                <a16:creationId xmlns:a16="http://schemas.microsoft.com/office/drawing/2014/main" id="{60CA1882-5B76-4444-8860-04BA661D9FA3}"/>
              </a:ext>
            </a:extLst>
          </p:cNvPr>
          <p:cNvSpPr/>
          <p:nvPr/>
        </p:nvSpPr>
        <p:spPr>
          <a:xfrm>
            <a:off x="7126664" y="3214540"/>
            <a:ext cx="161826" cy="688153"/>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F47B1350-3342-46F2-8489-D635CEDE56D0}"/>
              </a:ext>
            </a:extLst>
          </p:cNvPr>
          <p:cNvSpPr/>
          <p:nvPr/>
        </p:nvSpPr>
        <p:spPr>
          <a:xfrm>
            <a:off x="7129805" y="4380168"/>
            <a:ext cx="243525" cy="79500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3A0813D-1666-4DF2-AF52-FAACDCF3829E}"/>
              </a:ext>
            </a:extLst>
          </p:cNvPr>
          <p:cNvSpPr txBox="1"/>
          <p:nvPr/>
        </p:nvSpPr>
        <p:spPr>
          <a:xfrm>
            <a:off x="7537936" y="1533016"/>
            <a:ext cx="3920286" cy="923330"/>
          </a:xfrm>
          <a:prstGeom prst="rect">
            <a:avLst/>
          </a:prstGeom>
          <a:noFill/>
          <a:ln w="25400">
            <a:solidFill>
              <a:schemeClr val="accent1"/>
            </a:solidFill>
          </a:ln>
        </p:spPr>
        <p:txBody>
          <a:bodyPr wrap="square" rtlCol="0">
            <a:spAutoFit/>
          </a:bodyPr>
          <a:lstStyle/>
          <a:p>
            <a:r>
              <a:rPr lang="en-US" dirty="0"/>
              <a:t>Updated to AERO7for PM treatment; Marine halogen O3 destruction</a:t>
            </a:r>
          </a:p>
        </p:txBody>
      </p:sp>
      <p:sp>
        <p:nvSpPr>
          <p:cNvPr id="18" name="TextBox 17">
            <a:extLst>
              <a:ext uri="{FF2B5EF4-FFF2-40B4-BE49-F238E27FC236}">
                <a16:creationId xmlns:a16="http://schemas.microsoft.com/office/drawing/2014/main" id="{FB07816A-9FAD-4376-87F8-0A752BF0BDD7}"/>
              </a:ext>
            </a:extLst>
          </p:cNvPr>
          <p:cNvSpPr txBox="1"/>
          <p:nvPr/>
        </p:nvSpPr>
        <p:spPr>
          <a:xfrm>
            <a:off x="7537936" y="3235450"/>
            <a:ext cx="3732839" cy="646331"/>
          </a:xfrm>
          <a:prstGeom prst="rect">
            <a:avLst/>
          </a:prstGeom>
          <a:noFill/>
          <a:ln w="25400">
            <a:solidFill>
              <a:schemeClr val="accent1"/>
            </a:solidFill>
          </a:ln>
        </p:spPr>
        <p:txBody>
          <a:bodyPr wrap="square" rtlCol="0">
            <a:spAutoFit/>
          </a:bodyPr>
          <a:lstStyle/>
          <a:p>
            <a:r>
              <a:rPr lang="en-US" dirty="0"/>
              <a:t>Tested different configurations impact on mixing</a:t>
            </a:r>
          </a:p>
        </p:txBody>
      </p:sp>
      <p:sp>
        <p:nvSpPr>
          <p:cNvPr id="19" name="TextBox 18">
            <a:extLst>
              <a:ext uri="{FF2B5EF4-FFF2-40B4-BE49-F238E27FC236}">
                <a16:creationId xmlns:a16="http://schemas.microsoft.com/office/drawing/2014/main" id="{C6E9E7CE-6219-4E86-8563-02E8AD2630D8}"/>
              </a:ext>
            </a:extLst>
          </p:cNvPr>
          <p:cNvSpPr txBox="1"/>
          <p:nvPr/>
        </p:nvSpPr>
        <p:spPr>
          <a:xfrm>
            <a:off x="7564202" y="4438442"/>
            <a:ext cx="3706573" cy="646331"/>
          </a:xfrm>
          <a:prstGeom prst="rect">
            <a:avLst/>
          </a:prstGeom>
          <a:noFill/>
          <a:ln w="25400">
            <a:solidFill>
              <a:schemeClr val="accent1"/>
            </a:solidFill>
          </a:ln>
        </p:spPr>
        <p:txBody>
          <a:bodyPr wrap="square" rtlCol="0">
            <a:spAutoFit/>
          </a:bodyPr>
          <a:lstStyle/>
          <a:p>
            <a:r>
              <a:rPr lang="en-US" dirty="0"/>
              <a:t>Tested different bidi configurations</a:t>
            </a:r>
          </a:p>
        </p:txBody>
      </p:sp>
      <p:sp>
        <p:nvSpPr>
          <p:cNvPr id="20" name="Right Brace 19">
            <a:extLst>
              <a:ext uri="{FF2B5EF4-FFF2-40B4-BE49-F238E27FC236}">
                <a16:creationId xmlns:a16="http://schemas.microsoft.com/office/drawing/2014/main" id="{23380D89-6AB7-4F76-AAEC-3B42E30EC85F}"/>
              </a:ext>
            </a:extLst>
          </p:cNvPr>
          <p:cNvSpPr/>
          <p:nvPr/>
        </p:nvSpPr>
        <p:spPr>
          <a:xfrm>
            <a:off x="7152210" y="1690537"/>
            <a:ext cx="193329" cy="60630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92164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50E5-9CF5-4453-AB63-B9DBE6292C2B}"/>
              </a:ext>
            </a:extLst>
          </p:cNvPr>
          <p:cNvSpPr>
            <a:spLocks noGrp="1"/>
          </p:cNvSpPr>
          <p:nvPr>
            <p:ph type="title" idx="4294967295"/>
          </p:nvPr>
        </p:nvSpPr>
        <p:spPr>
          <a:xfrm>
            <a:off x="0" y="274638"/>
            <a:ext cx="10972800" cy="1143000"/>
          </a:xfrm>
        </p:spPr>
        <p:txBody>
          <a:bodyPr/>
          <a:lstStyle/>
          <a:p>
            <a:r>
              <a:rPr lang="en-US" dirty="0"/>
              <a:t>CAMxv7.0 “beta 6” Science Options</a:t>
            </a:r>
          </a:p>
        </p:txBody>
      </p:sp>
      <p:graphicFrame>
        <p:nvGraphicFramePr>
          <p:cNvPr id="3" name="Table 2">
            <a:extLst>
              <a:ext uri="{FF2B5EF4-FFF2-40B4-BE49-F238E27FC236}">
                <a16:creationId xmlns:a16="http://schemas.microsoft.com/office/drawing/2014/main" id="{12573DFB-69E9-4463-8ABB-B7DBE541FF28}"/>
              </a:ext>
            </a:extLst>
          </p:cNvPr>
          <p:cNvGraphicFramePr>
            <a:graphicFrameLocks noGrp="1"/>
          </p:cNvGraphicFramePr>
          <p:nvPr/>
        </p:nvGraphicFramePr>
        <p:xfrm>
          <a:off x="992459" y="1832928"/>
          <a:ext cx="8141630" cy="4746103"/>
        </p:xfrm>
        <a:graphic>
          <a:graphicData uri="http://schemas.openxmlformats.org/drawingml/2006/table">
            <a:tbl>
              <a:tblPr firstRow="1" bandRow="1">
                <a:tableStyleId>{22838BEF-8BB2-4498-84A7-C5851F593DF1}</a:tableStyleId>
              </a:tblPr>
              <a:tblGrid>
                <a:gridCol w="4070815">
                  <a:extLst>
                    <a:ext uri="{9D8B030D-6E8A-4147-A177-3AD203B41FA5}">
                      <a16:colId xmlns:a16="http://schemas.microsoft.com/office/drawing/2014/main" val="3246913256"/>
                    </a:ext>
                  </a:extLst>
                </a:gridCol>
                <a:gridCol w="4070815">
                  <a:extLst>
                    <a:ext uri="{9D8B030D-6E8A-4147-A177-3AD203B41FA5}">
                      <a16:colId xmlns:a16="http://schemas.microsoft.com/office/drawing/2014/main" val="4016468082"/>
                    </a:ext>
                  </a:extLst>
                </a:gridCol>
              </a:tblGrid>
              <a:tr h="318250">
                <a:tc>
                  <a:txBody>
                    <a:bodyPr/>
                    <a:lstStyle/>
                    <a:p>
                      <a:pPr algn="l" fontAlgn="b"/>
                      <a:r>
                        <a:rPr lang="en-US" sz="1600" b="1" i="0" u="none" strike="noStrike" dirty="0" err="1">
                          <a:solidFill>
                            <a:srgbClr val="000000"/>
                          </a:solidFill>
                          <a:effectLst/>
                          <a:latin typeface="Calibri" panose="020F0502020204030204" pitchFamily="34" charset="0"/>
                        </a:rPr>
                        <a:t>Diagnostic_Error_Check</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3608241026"/>
                  </a:ext>
                </a:extLst>
              </a:tr>
              <a:tr h="361626">
                <a:tc>
                  <a:txBody>
                    <a:bodyPr/>
                    <a:lstStyle/>
                    <a:p>
                      <a:pPr algn="l" fontAlgn="b"/>
                      <a:r>
                        <a:rPr lang="en-US" sz="1600" b="1" i="0" u="none" strike="noStrike" dirty="0" err="1">
                          <a:solidFill>
                            <a:srgbClr val="000000"/>
                          </a:solidFill>
                          <a:effectLst/>
                          <a:latin typeface="Calibri" panose="020F0502020204030204" pitchFamily="34" charset="0"/>
                        </a:rPr>
                        <a:t>Flexi_Nest</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1145517226"/>
                  </a:ext>
                </a:extLst>
              </a:tr>
              <a:tr h="361626">
                <a:tc>
                  <a:txBody>
                    <a:bodyPr/>
                    <a:lstStyle/>
                    <a:p>
                      <a:pPr algn="l" fontAlgn="b"/>
                      <a:r>
                        <a:rPr lang="en-US" sz="1600" b="1" i="0" u="none" strike="noStrike" dirty="0" err="1">
                          <a:solidFill>
                            <a:srgbClr val="000000"/>
                          </a:solidFill>
                          <a:effectLst/>
                          <a:latin typeface="Calibri" panose="020F0502020204030204" pitchFamily="34" charset="0"/>
                        </a:rPr>
                        <a:t>Advection_Solver</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PPM</a:t>
                      </a:r>
                    </a:p>
                  </a:txBody>
                  <a:tcPr marL="9525" marR="9525" marT="9525" marB="0" anchor="b"/>
                </a:tc>
                <a:extLst>
                  <a:ext uri="{0D108BD9-81ED-4DB2-BD59-A6C34878D82A}">
                    <a16:rowId xmlns:a16="http://schemas.microsoft.com/office/drawing/2014/main" val="2802270415"/>
                  </a:ext>
                </a:extLst>
              </a:tr>
              <a:tr h="172763">
                <a:tc>
                  <a:txBody>
                    <a:bodyPr/>
                    <a:lstStyle/>
                    <a:p>
                      <a:pPr algn="l" fontAlgn="b"/>
                      <a:r>
                        <a:rPr lang="en-US" sz="1600" b="1" i="0" u="none" strike="noStrike" dirty="0" err="1">
                          <a:solidFill>
                            <a:srgbClr val="000000"/>
                          </a:solidFill>
                          <a:effectLst/>
                          <a:latin typeface="Calibri" panose="020F0502020204030204" pitchFamily="34" charset="0"/>
                        </a:rPr>
                        <a:t>Chemistry_Solver</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EBI</a:t>
                      </a:r>
                    </a:p>
                  </a:txBody>
                  <a:tcPr marL="9525" marR="9525" marT="9525" marB="0" anchor="b"/>
                </a:tc>
                <a:extLst>
                  <a:ext uri="{0D108BD9-81ED-4DB2-BD59-A6C34878D82A}">
                    <a16:rowId xmlns:a16="http://schemas.microsoft.com/office/drawing/2014/main" val="1558380512"/>
                  </a:ext>
                </a:extLst>
              </a:tr>
              <a:tr h="316492">
                <a:tc>
                  <a:txBody>
                    <a:bodyPr/>
                    <a:lstStyle/>
                    <a:p>
                      <a:pPr algn="l" fontAlgn="b"/>
                      <a:r>
                        <a:rPr lang="en-US" sz="1600" b="1" i="0" u="none" strike="noStrike" dirty="0" err="1">
                          <a:solidFill>
                            <a:srgbClr val="000000"/>
                          </a:solidFill>
                          <a:effectLst/>
                          <a:latin typeface="Calibri" panose="020F0502020204030204" pitchFamily="34" charset="0"/>
                        </a:rPr>
                        <a:t>PiG_Submodel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NONE</a:t>
                      </a:r>
                    </a:p>
                  </a:txBody>
                  <a:tcPr marL="9525" marR="9525" marT="9525" marB="0" anchor="b"/>
                </a:tc>
                <a:extLst>
                  <a:ext uri="{0D108BD9-81ED-4DB2-BD59-A6C34878D82A}">
                    <a16:rowId xmlns:a16="http://schemas.microsoft.com/office/drawing/2014/main" val="330323965"/>
                  </a:ext>
                </a:extLst>
              </a:tr>
              <a:tr h="276311">
                <a:tc>
                  <a:txBody>
                    <a:bodyPr/>
                    <a:lstStyle/>
                    <a:p>
                      <a:pPr algn="l" fontAlgn="b"/>
                      <a:r>
                        <a:rPr lang="en-US" sz="1600" b="1" i="0" u="none" strike="noStrike" dirty="0" err="1">
                          <a:solidFill>
                            <a:srgbClr val="000000"/>
                          </a:solidFill>
                          <a:effectLst/>
                          <a:latin typeface="Calibri" panose="020F0502020204030204" pitchFamily="34" charset="0"/>
                        </a:rPr>
                        <a:t>Probing_Tool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NONE</a:t>
                      </a:r>
                    </a:p>
                  </a:txBody>
                  <a:tcPr marL="9525" marR="9525" marT="9525" marB="0" anchor="b"/>
                </a:tc>
                <a:extLst>
                  <a:ext uri="{0D108BD9-81ED-4DB2-BD59-A6C34878D82A}">
                    <a16:rowId xmlns:a16="http://schemas.microsoft.com/office/drawing/2014/main" val="1483725507"/>
                  </a:ext>
                </a:extLst>
              </a:tr>
              <a:tr h="236131">
                <a:tc>
                  <a:txBody>
                    <a:bodyPr/>
                    <a:lstStyle/>
                    <a:p>
                      <a:pPr algn="l" fontAlgn="b"/>
                      <a:r>
                        <a:rPr lang="en-US" sz="1600" b="1" i="0" u="none" strike="noStrike" dirty="0">
                          <a:solidFill>
                            <a:srgbClr val="000000"/>
                          </a:solidFill>
                          <a:effectLst/>
                          <a:latin typeface="Calibri" panose="020F0502020204030204" pitchFamily="34" charset="0"/>
                        </a:rPr>
                        <a:t>Chemistry</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786474931"/>
                  </a:ext>
                </a:extLst>
              </a:tr>
              <a:tr h="126683">
                <a:tc>
                  <a:txBody>
                    <a:bodyPr/>
                    <a:lstStyle/>
                    <a:p>
                      <a:pPr algn="l" fontAlgn="b"/>
                      <a:r>
                        <a:rPr lang="en-US" sz="1600" b="1" i="0" u="none" strike="noStrike" dirty="0" err="1">
                          <a:solidFill>
                            <a:srgbClr val="000000"/>
                          </a:solidFill>
                          <a:effectLst/>
                          <a:latin typeface="Calibri" panose="020F0502020204030204" pitchFamily="34" charset="0"/>
                        </a:rPr>
                        <a:t>Drydep_Model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ZHANG03</a:t>
                      </a:r>
                    </a:p>
                  </a:txBody>
                  <a:tcPr marL="9525" marR="9525" marT="9525" marB="0" anchor="b"/>
                </a:tc>
                <a:extLst>
                  <a:ext uri="{0D108BD9-81ED-4DB2-BD59-A6C34878D82A}">
                    <a16:rowId xmlns:a16="http://schemas.microsoft.com/office/drawing/2014/main" val="1071012604"/>
                  </a:ext>
                </a:extLst>
              </a:tr>
              <a:tr h="126683">
                <a:tc>
                  <a:txBody>
                    <a:bodyPr/>
                    <a:lstStyle/>
                    <a:p>
                      <a:pPr algn="l" fontAlgn="b"/>
                      <a:r>
                        <a:rPr lang="en-US" sz="1600" b="1" i="0" u="none" strike="noStrike" dirty="0">
                          <a:solidFill>
                            <a:srgbClr val="000000"/>
                          </a:solidFill>
                          <a:effectLst/>
                          <a:latin typeface="Calibri" panose="020F0502020204030204" pitchFamily="34" charset="0"/>
                        </a:rPr>
                        <a:t>Bidi_NH3_Drydep</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1400247212"/>
                  </a:ext>
                </a:extLst>
              </a:tr>
              <a:tr h="172763">
                <a:tc>
                  <a:txBody>
                    <a:bodyPr/>
                    <a:lstStyle/>
                    <a:p>
                      <a:pPr algn="l" fontAlgn="b"/>
                      <a:r>
                        <a:rPr lang="en-US" sz="1600" b="1" i="0" u="none" strike="noStrike" dirty="0" err="1">
                          <a:solidFill>
                            <a:srgbClr val="000000"/>
                          </a:solidFill>
                          <a:effectLst/>
                          <a:latin typeface="Calibri" panose="020F0502020204030204" pitchFamily="34" charset="0"/>
                        </a:rPr>
                        <a:t>Wet_Deposition</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328373285"/>
                  </a:ext>
                </a:extLst>
              </a:tr>
              <a:tr h="172763">
                <a:tc>
                  <a:txBody>
                    <a:bodyPr/>
                    <a:lstStyle/>
                    <a:p>
                      <a:pPr algn="l" fontAlgn="b"/>
                      <a:r>
                        <a:rPr lang="en-US" sz="1600" b="1" i="0" u="none" strike="noStrike" dirty="0">
                          <a:solidFill>
                            <a:srgbClr val="000000"/>
                          </a:solidFill>
                          <a:effectLst/>
                          <a:latin typeface="Calibri" panose="020F0502020204030204" pitchFamily="34" charset="0"/>
                        </a:rPr>
                        <a:t>ACM2_Diffusion</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251906398"/>
                  </a:ext>
                </a:extLst>
              </a:tr>
              <a:tr h="172763">
                <a:tc>
                  <a:txBody>
                    <a:bodyPr/>
                    <a:lstStyle/>
                    <a:p>
                      <a:pPr algn="l" fontAlgn="b"/>
                      <a:r>
                        <a:rPr lang="en-US" sz="1600" b="1" i="0" u="none" strike="noStrike" dirty="0" err="1">
                          <a:solidFill>
                            <a:srgbClr val="000000"/>
                          </a:solidFill>
                          <a:effectLst/>
                          <a:latin typeface="Calibri" panose="020F0502020204030204" pitchFamily="34" charset="0"/>
                        </a:rPr>
                        <a:t>Surface_Model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2665636863"/>
                  </a:ext>
                </a:extLst>
              </a:tr>
              <a:tr h="172763">
                <a:tc>
                  <a:txBody>
                    <a:bodyPr/>
                    <a:lstStyle/>
                    <a:p>
                      <a:pPr algn="l" fontAlgn="b"/>
                      <a:r>
                        <a:rPr lang="en-US" sz="1600" b="1" i="0" u="none" strike="noStrike" dirty="0" err="1">
                          <a:solidFill>
                            <a:srgbClr val="000000"/>
                          </a:solidFill>
                          <a:effectLst/>
                          <a:latin typeface="Calibri" panose="020F0502020204030204" pitchFamily="34" charset="0"/>
                        </a:rPr>
                        <a:t>Inline_Ix_Emissions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1135984364"/>
                  </a:ext>
                </a:extLst>
              </a:tr>
              <a:tr h="361626">
                <a:tc>
                  <a:txBody>
                    <a:bodyPr/>
                    <a:lstStyle/>
                    <a:p>
                      <a:pPr algn="l" fontAlgn="b"/>
                      <a:r>
                        <a:rPr lang="en-US" sz="1600" b="1" i="0" u="none" strike="noStrike" dirty="0" err="1">
                          <a:solidFill>
                            <a:srgbClr val="000000"/>
                          </a:solidFill>
                          <a:effectLst/>
                          <a:latin typeface="Calibri" panose="020F0502020204030204" pitchFamily="34" charset="0"/>
                        </a:rPr>
                        <a:t>Super_Stepping</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209134829"/>
                  </a:ext>
                </a:extLst>
              </a:tr>
              <a:tr h="361626">
                <a:tc>
                  <a:txBody>
                    <a:bodyPr/>
                    <a:lstStyle/>
                    <a:p>
                      <a:pPr algn="l" fontAlgn="b"/>
                      <a:r>
                        <a:rPr lang="en-US" sz="1600" b="1" i="0" u="none" strike="noStrike" dirty="0" err="1">
                          <a:solidFill>
                            <a:srgbClr val="000000"/>
                          </a:solidFill>
                          <a:effectLst/>
                          <a:latin typeface="Calibri" panose="020F0502020204030204" pitchFamily="34" charset="0"/>
                        </a:rPr>
                        <a:t>Gridded_Emissions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370892275"/>
                  </a:ext>
                </a:extLst>
              </a:tr>
              <a:tr h="361626">
                <a:tc>
                  <a:txBody>
                    <a:bodyPr/>
                    <a:lstStyle/>
                    <a:p>
                      <a:pPr algn="l" fontAlgn="b"/>
                      <a:r>
                        <a:rPr lang="en-US" sz="1600" b="1" i="0" u="none" strike="noStrike" dirty="0" err="1">
                          <a:solidFill>
                            <a:srgbClr val="000000"/>
                          </a:solidFill>
                          <a:effectLst/>
                          <a:latin typeface="Calibri" panose="020F0502020204030204" pitchFamily="34" charset="0"/>
                        </a:rPr>
                        <a:t>Point_Emissions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4220306916"/>
                  </a:ext>
                </a:extLst>
              </a:tr>
            </a:tbl>
          </a:graphicData>
        </a:graphic>
      </p:graphicFrame>
    </p:spTree>
    <p:extLst>
      <p:ext uri="{BB962C8B-B14F-4D97-AF65-F5344CB8AC3E}">
        <p14:creationId xmlns:p14="http://schemas.microsoft.com/office/powerpoint/2010/main" val="1006886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1D59-B38E-434F-831C-CAD971440970}"/>
              </a:ext>
            </a:extLst>
          </p:cNvPr>
          <p:cNvSpPr>
            <a:spLocks noGrp="1"/>
          </p:cNvSpPr>
          <p:nvPr>
            <p:ph type="title" idx="4294967295"/>
          </p:nvPr>
        </p:nvSpPr>
        <p:spPr>
          <a:xfrm>
            <a:off x="0" y="0"/>
            <a:ext cx="10515600" cy="1325563"/>
          </a:xfrm>
        </p:spPr>
        <p:txBody>
          <a:bodyPr/>
          <a:lstStyle/>
          <a:p>
            <a:r>
              <a:rPr lang="en-US" dirty="0"/>
              <a:t>WRF Set-Up</a:t>
            </a:r>
          </a:p>
        </p:txBody>
      </p:sp>
      <p:graphicFrame>
        <p:nvGraphicFramePr>
          <p:cNvPr id="4" name="Table 3">
            <a:extLst>
              <a:ext uri="{FF2B5EF4-FFF2-40B4-BE49-F238E27FC236}">
                <a16:creationId xmlns:a16="http://schemas.microsoft.com/office/drawing/2014/main" id="{A7429A76-7629-4D1A-99DE-AAEA419D2441}"/>
              </a:ext>
            </a:extLst>
          </p:cNvPr>
          <p:cNvGraphicFramePr>
            <a:graphicFrameLocks noGrp="1"/>
          </p:cNvGraphicFramePr>
          <p:nvPr>
            <p:extLst>
              <p:ext uri="{D42A27DB-BD31-4B8C-83A1-F6EECF244321}">
                <p14:modId xmlns:p14="http://schemas.microsoft.com/office/powerpoint/2010/main" val="730303102"/>
              </p:ext>
            </p:extLst>
          </p:nvPr>
        </p:nvGraphicFramePr>
        <p:xfrm>
          <a:off x="315021" y="1183707"/>
          <a:ext cx="11561957" cy="5674293"/>
        </p:xfrm>
        <a:graphic>
          <a:graphicData uri="http://schemas.openxmlformats.org/drawingml/2006/table">
            <a:tbl>
              <a:tblPr firstRow="1" bandRow="1">
                <a:tableStyleId>{22838BEF-8BB2-4498-84A7-C5851F593DF1}</a:tableStyleId>
              </a:tblPr>
              <a:tblGrid>
                <a:gridCol w="3756510">
                  <a:extLst>
                    <a:ext uri="{9D8B030D-6E8A-4147-A177-3AD203B41FA5}">
                      <a16:colId xmlns:a16="http://schemas.microsoft.com/office/drawing/2014/main" val="379413846"/>
                    </a:ext>
                  </a:extLst>
                </a:gridCol>
                <a:gridCol w="7805447">
                  <a:extLst>
                    <a:ext uri="{9D8B030D-6E8A-4147-A177-3AD203B41FA5}">
                      <a16:colId xmlns:a16="http://schemas.microsoft.com/office/drawing/2014/main" val="3910211971"/>
                    </a:ext>
                  </a:extLst>
                </a:gridCol>
              </a:tblGrid>
              <a:tr h="365676">
                <a:tc>
                  <a:txBody>
                    <a:bodyPr/>
                    <a:lstStyle/>
                    <a:p>
                      <a:pPr algn="l" fontAlgn="b"/>
                      <a:r>
                        <a:rPr lang="en-US" sz="2000" b="1" u="none" strike="noStrike" dirty="0">
                          <a:effectLst/>
                        </a:rPr>
                        <a:t>Model Version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effectLst/>
                        </a:rPr>
                        <a:t>v3.8</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00338014"/>
                  </a:ext>
                </a:extLst>
              </a:tr>
              <a:tr h="370840">
                <a:tc>
                  <a:txBody>
                    <a:bodyPr/>
                    <a:lstStyle/>
                    <a:p>
                      <a:pPr algn="l" fontAlgn="b"/>
                      <a:r>
                        <a:rPr lang="en-US" sz="2000" b="1" u="none" strike="noStrike" dirty="0">
                          <a:effectLst/>
                        </a:rPr>
                        <a:t>Physics Options</a:t>
                      </a: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Pleim-</a:t>
                      </a:r>
                      <a:r>
                        <a:rPr lang="en-US" sz="2000" u="none" strike="noStrike" dirty="0" err="1">
                          <a:effectLst/>
                        </a:rPr>
                        <a:t>Xiu</a:t>
                      </a:r>
                      <a:r>
                        <a:rPr lang="en-US" sz="2000" u="none" strike="noStrike" dirty="0">
                          <a:effectLst/>
                        </a:rPr>
                        <a:t> land surface model;</a:t>
                      </a:r>
                    </a:p>
                    <a:p>
                      <a:pPr algn="l" fontAlgn="b"/>
                      <a:r>
                        <a:rPr lang="en-US" sz="2000" u="none" strike="noStrike" dirty="0">
                          <a:effectLst/>
                        </a:rPr>
                        <a:t>ACM v2 boundary layer scheme;</a:t>
                      </a:r>
                    </a:p>
                    <a:p>
                      <a:pPr algn="l" fontAlgn="b"/>
                      <a:r>
                        <a:rPr lang="en-US" sz="2000" u="none" strike="noStrike" dirty="0">
                          <a:effectLst/>
                        </a:rPr>
                        <a:t>Kain-Fritch;</a:t>
                      </a:r>
                      <a:br>
                        <a:rPr lang="en-US" sz="2000" u="none" strike="noStrike" dirty="0">
                          <a:effectLst/>
                        </a:rPr>
                      </a:br>
                      <a:r>
                        <a:rPr lang="en-US" sz="2000" u="none" strike="noStrike" dirty="0">
                          <a:effectLst/>
                        </a:rPr>
                        <a:t>cumulus parameterization with moisture-advection trigger;</a:t>
                      </a:r>
                    </a:p>
                    <a:p>
                      <a:pPr algn="l" fontAlgn="b"/>
                      <a:r>
                        <a:rPr lang="en-US" sz="2000" u="none" strike="noStrike" dirty="0">
                          <a:effectLst/>
                        </a:rPr>
                        <a:t>Morrison double moment microphysics;</a:t>
                      </a:r>
                    </a:p>
                    <a:p>
                      <a:pPr algn="l" fontAlgn="b"/>
                      <a:r>
                        <a:rPr lang="en-US" sz="2000" u="none" strike="noStrike" dirty="0">
                          <a:effectLst/>
                        </a:rPr>
                        <a:t>RRTMG longwave and shortwave radiation schemes;</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4848567"/>
                  </a:ext>
                </a:extLst>
              </a:tr>
              <a:tr h="370840">
                <a:tc>
                  <a:txBody>
                    <a:bodyPr/>
                    <a:lstStyle/>
                    <a:p>
                      <a:pPr algn="l" fontAlgn="b"/>
                      <a:r>
                        <a:rPr lang="en-US" sz="2000" b="1" u="none" strike="noStrike" dirty="0">
                          <a:effectLst/>
                        </a:rPr>
                        <a:t>36 NOAM domain</a:t>
                      </a:r>
                      <a:br>
                        <a:rPr lang="en-US" sz="2000" b="1" u="none" strike="noStrike" dirty="0">
                          <a:effectLst/>
                        </a:rPr>
                      </a:br>
                      <a:r>
                        <a:rPr lang="en-US" sz="2000" b="1" u="none" strike="noStrike" dirty="0">
                          <a:effectLst/>
                        </a:rPr>
                        <a:t>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0.25-degree GFS analysis and 3-hour </a:t>
                      </a:r>
                      <a:r>
                        <a:rPr lang="en-US" sz="2000" u="none" strike="noStrike" dirty="0" err="1">
                          <a:effectLst/>
                        </a:rPr>
                        <a:t>forecase</a:t>
                      </a:r>
                      <a:r>
                        <a:rPr lang="en-US" sz="2000" u="none" strike="noStrike" dirty="0">
                          <a:effectLst/>
                        </a:rPr>
                        <a:t> from 00Z, 06Z, 12Z, 18Z</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4872018"/>
                  </a:ext>
                </a:extLst>
              </a:tr>
              <a:tr h="370840">
                <a:tc>
                  <a:txBody>
                    <a:bodyPr/>
                    <a:lstStyle/>
                    <a:p>
                      <a:pPr algn="l" fontAlgn="b"/>
                      <a:r>
                        <a:rPr lang="en-US" sz="2000" b="1" u="none" strike="noStrike" dirty="0">
                          <a:effectLst/>
                        </a:rPr>
                        <a:t>12 US domain</a:t>
                      </a:r>
                      <a:br>
                        <a:rPr lang="en-US" sz="2000" b="1" u="none" strike="noStrike" dirty="0">
                          <a:effectLst/>
                        </a:rPr>
                      </a:br>
                      <a:r>
                        <a:rPr lang="en-US" sz="2000" b="1" u="none" strike="noStrike" dirty="0">
                          <a:effectLst/>
                        </a:rPr>
                        <a:t>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12 km NAM; 40 km EDAS where NAM data were not available</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9564352"/>
                  </a:ext>
                </a:extLst>
              </a:tr>
              <a:tr h="370840">
                <a:tc>
                  <a:txBody>
                    <a:bodyPr/>
                    <a:lstStyle/>
                    <a:p>
                      <a:pPr algn="l" fontAlgn="b"/>
                      <a:r>
                        <a:rPr lang="en-US" sz="2000" b="1" u="none" strike="noStrike" dirty="0">
                          <a:effectLst/>
                        </a:rPr>
                        <a:t>Analysis Nudging</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temperature, wind, and moisture above the boundary layer</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6859545"/>
                  </a:ext>
                </a:extLst>
              </a:tr>
              <a:tr h="370840">
                <a:tc>
                  <a:txBody>
                    <a:bodyPr/>
                    <a:lstStyle/>
                    <a:p>
                      <a:pPr algn="l" fontAlgn="b"/>
                      <a:r>
                        <a:rPr lang="en-US" sz="2000" b="1" u="none" strike="noStrike" dirty="0">
                          <a:effectLst/>
                        </a:rPr>
                        <a:t>Deep soil moisture 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err="1">
                          <a:effectLst/>
                        </a:rPr>
                        <a:t>ipxwrf</a:t>
                      </a:r>
                      <a:r>
                        <a:rPr lang="en-US" sz="2000" u="none" strike="noStrike" dirty="0">
                          <a:effectLst/>
                        </a:rPr>
                        <a:t> program</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6347073"/>
                  </a:ext>
                </a:extLst>
              </a:tr>
              <a:tr h="370840">
                <a:tc>
                  <a:txBody>
                    <a:bodyPr/>
                    <a:lstStyle/>
                    <a:p>
                      <a:pPr algn="l" fontAlgn="b"/>
                      <a:r>
                        <a:rPr lang="en-US" sz="2000" b="1" u="none" strike="noStrike" dirty="0" err="1">
                          <a:effectLst/>
                        </a:rPr>
                        <a:t>Landuse</a:t>
                      </a:r>
                      <a:r>
                        <a:rPr lang="en-US" sz="2000" b="1" u="none" strike="noStrike" dirty="0">
                          <a:effectLst/>
                        </a:rPr>
                        <a:t> and land cover</a:t>
                      </a: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36 NOAM domain: USGS;</a:t>
                      </a:r>
                    </a:p>
                    <a:p>
                      <a:pPr algn="l" fontAlgn="b"/>
                      <a:r>
                        <a:rPr lang="en-US" sz="2000" u="none" strike="noStrike" dirty="0">
                          <a:effectLst/>
                        </a:rPr>
                        <a:t>12 US domain: 2011 NLCD</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809099"/>
                  </a:ext>
                </a:extLst>
              </a:tr>
              <a:tr h="185420">
                <a:tc>
                  <a:txBody>
                    <a:bodyPr/>
                    <a:lstStyle/>
                    <a:p>
                      <a:pPr algn="l" fontAlgn="b"/>
                      <a:r>
                        <a:rPr lang="en-US" sz="2000" b="1" u="none" strike="noStrike" dirty="0">
                          <a:effectLst/>
                        </a:rPr>
                        <a:t>Sea surface temperatures</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GHRSST at 1 km resolution</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8262630"/>
                  </a:ext>
                </a:extLst>
              </a:tr>
              <a:tr h="185420">
                <a:tc>
                  <a:txBody>
                    <a:bodyPr/>
                    <a:lstStyle/>
                    <a:p>
                      <a:pPr algn="l" fontAlgn="b"/>
                      <a:r>
                        <a:rPr lang="en-US" sz="2000" b="1" u="none" strike="noStrike" dirty="0">
                          <a:effectLst/>
                        </a:rPr>
                        <a:t>Other</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Lightning data assimilation for characterizing deep convection</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9005189"/>
                  </a:ext>
                </a:extLst>
              </a:tr>
            </a:tbl>
          </a:graphicData>
        </a:graphic>
      </p:graphicFrame>
    </p:spTree>
    <p:extLst>
      <p:ext uri="{BB962C8B-B14F-4D97-AF65-F5344CB8AC3E}">
        <p14:creationId xmlns:p14="http://schemas.microsoft.com/office/powerpoint/2010/main" val="14119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234C1-0B6E-43F2-B79D-2931CC0413EF}"/>
              </a:ext>
            </a:extLst>
          </p:cNvPr>
          <p:cNvSpPr>
            <a:spLocks noGrp="1"/>
          </p:cNvSpPr>
          <p:nvPr>
            <p:ph idx="1"/>
          </p:nvPr>
        </p:nvSpPr>
        <p:spPr>
          <a:xfrm>
            <a:off x="174624" y="1052496"/>
            <a:ext cx="7456665" cy="5355453"/>
          </a:xfrm>
          <a:solidFill>
            <a:schemeClr val="bg1"/>
          </a:solidFill>
          <a:ln>
            <a:noFill/>
          </a:ln>
        </p:spPr>
        <p:txBody>
          <a:bodyPr>
            <a:normAutofit fontScale="85000" lnSpcReduction="20000"/>
          </a:bodyPr>
          <a:lstStyle/>
          <a:p>
            <a:r>
              <a:rPr lang="en-US" dirty="0"/>
              <a:t>Performance broken out into different spatial and temporal scales</a:t>
            </a:r>
          </a:p>
          <a:p>
            <a:pPr lvl="1"/>
            <a:r>
              <a:rPr lang="en-US" dirty="0"/>
              <a:t>Spatial: NOAA climate region</a:t>
            </a:r>
          </a:p>
          <a:p>
            <a:pPr lvl="1"/>
            <a:r>
              <a:rPr lang="en-US" dirty="0"/>
              <a:t>Temporal:</a:t>
            </a:r>
          </a:p>
          <a:p>
            <a:pPr lvl="2"/>
            <a:r>
              <a:rPr lang="en-US" dirty="0"/>
              <a:t>Winter (DJF), Spring (MAM), Summer (JJA), Fall (SON)</a:t>
            </a:r>
          </a:p>
          <a:p>
            <a:pPr lvl="2"/>
            <a:r>
              <a:rPr lang="en-US" dirty="0"/>
              <a:t>Ozone season (May-September)</a:t>
            </a:r>
          </a:p>
          <a:p>
            <a:pPr lvl="2"/>
            <a:endParaRPr lang="en-US" dirty="0"/>
          </a:p>
          <a:p>
            <a:r>
              <a:rPr lang="en-US" dirty="0"/>
              <a:t>Pollutants</a:t>
            </a:r>
          </a:p>
          <a:p>
            <a:pPr lvl="1"/>
            <a:r>
              <a:rPr lang="en-US" dirty="0"/>
              <a:t>PM2.5 components (sulfate, nitrate, OC, EC)</a:t>
            </a:r>
          </a:p>
          <a:p>
            <a:pPr lvl="1"/>
            <a:r>
              <a:rPr lang="en-US" dirty="0"/>
              <a:t>Ozone, with focus on days &gt; 60 ppb</a:t>
            </a:r>
          </a:p>
          <a:p>
            <a:pPr lvl="1"/>
            <a:r>
              <a:rPr lang="en-US" dirty="0"/>
              <a:t>NOx (see </a:t>
            </a:r>
            <a:r>
              <a:rPr lang="en-US"/>
              <a:t>extra slides)</a:t>
            </a:r>
            <a:endParaRPr lang="en-US" dirty="0"/>
          </a:p>
          <a:p>
            <a:pPr lvl="1"/>
            <a:endParaRPr lang="en-US" dirty="0"/>
          </a:p>
          <a:p>
            <a:r>
              <a:rPr lang="en-US" dirty="0"/>
              <a:t>Highlights given from base CMAQ and CAMx Simulations and from key sensitivity simulations</a:t>
            </a:r>
          </a:p>
          <a:p>
            <a:endParaRPr lang="en-US" dirty="0"/>
          </a:p>
          <a:p>
            <a:r>
              <a:rPr lang="en-US" dirty="0"/>
              <a:t>Results are still preliminary – this is a work in progress</a:t>
            </a:r>
          </a:p>
        </p:txBody>
      </p:sp>
      <p:sp>
        <p:nvSpPr>
          <p:cNvPr id="3" name="Slide Number Placeholder 2">
            <a:extLst>
              <a:ext uri="{FF2B5EF4-FFF2-40B4-BE49-F238E27FC236}">
                <a16:creationId xmlns:a16="http://schemas.microsoft.com/office/drawing/2014/main" id="{4F1AEE52-F17D-440D-9208-7299850BBA26}"/>
              </a:ext>
            </a:extLst>
          </p:cNvPr>
          <p:cNvSpPr>
            <a:spLocks noGrp="1"/>
          </p:cNvSpPr>
          <p:nvPr>
            <p:ph type="sldNum" sz="quarter" idx="12"/>
          </p:nvPr>
        </p:nvSpPr>
        <p:spPr/>
        <p:txBody>
          <a:bodyPr/>
          <a:lstStyle/>
          <a:p>
            <a:fld id="{61C894BD-DCE2-4A96-A9AF-225BBEAC2A40}" type="slidenum">
              <a:rPr lang="en-US" smtClean="0"/>
              <a:pPr/>
              <a:t>4</a:t>
            </a:fld>
            <a:endParaRPr lang="en-US"/>
          </a:p>
        </p:txBody>
      </p:sp>
      <p:sp>
        <p:nvSpPr>
          <p:cNvPr id="4" name="Title 3">
            <a:extLst>
              <a:ext uri="{FF2B5EF4-FFF2-40B4-BE49-F238E27FC236}">
                <a16:creationId xmlns:a16="http://schemas.microsoft.com/office/drawing/2014/main" id="{3C0A5251-A983-4231-8F6A-745527183F53}"/>
              </a:ext>
            </a:extLst>
          </p:cNvPr>
          <p:cNvSpPr>
            <a:spLocks noGrp="1"/>
          </p:cNvSpPr>
          <p:nvPr>
            <p:ph type="title"/>
          </p:nvPr>
        </p:nvSpPr>
        <p:spPr>
          <a:xfrm>
            <a:off x="609600" y="4672"/>
            <a:ext cx="10972800" cy="1143000"/>
          </a:xfrm>
        </p:spPr>
        <p:txBody>
          <a:bodyPr/>
          <a:lstStyle/>
          <a:p>
            <a:r>
              <a:rPr lang="en-US" dirty="0"/>
              <a:t>Model Performance Framework</a:t>
            </a:r>
          </a:p>
        </p:txBody>
      </p:sp>
      <p:pic>
        <p:nvPicPr>
          <p:cNvPr id="5" name="Picture 4">
            <a:extLst>
              <a:ext uri="{FF2B5EF4-FFF2-40B4-BE49-F238E27FC236}">
                <a16:creationId xmlns:a16="http://schemas.microsoft.com/office/drawing/2014/main" id="{5C89E5E9-49E8-43B2-81F9-158D2C4FB68D}"/>
              </a:ext>
            </a:extLst>
          </p:cNvPr>
          <p:cNvPicPr/>
          <p:nvPr/>
        </p:nvPicPr>
        <p:blipFill>
          <a:blip r:embed="rId2">
            <a:extLst>
              <a:ext uri="{28A0092B-C50C-407E-A947-70E740481C1C}">
                <a14:useLocalDpi xmlns:a14="http://schemas.microsoft.com/office/drawing/2010/main" val="0"/>
              </a:ext>
            </a:extLst>
          </a:blip>
          <a:stretch>
            <a:fillRect/>
          </a:stretch>
        </p:blipFill>
        <p:spPr>
          <a:xfrm>
            <a:off x="7733664" y="1789929"/>
            <a:ext cx="4209415" cy="2771775"/>
          </a:xfrm>
          <a:prstGeom prst="rect">
            <a:avLst/>
          </a:prstGeom>
        </p:spPr>
      </p:pic>
    </p:spTree>
    <p:extLst>
      <p:ext uri="{BB962C8B-B14F-4D97-AF65-F5344CB8AC3E}">
        <p14:creationId xmlns:p14="http://schemas.microsoft.com/office/powerpoint/2010/main" val="1714111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NOx</a:t>
            </a:r>
          </a:p>
        </p:txBody>
      </p:sp>
      <p:sp>
        <p:nvSpPr>
          <p:cNvPr id="5" name="Subtitle 4">
            <a:extLst>
              <a:ext uri="{FF2B5EF4-FFF2-40B4-BE49-F238E27FC236}">
                <a16:creationId xmlns:a16="http://schemas.microsoft.com/office/drawing/2014/main" id="{FD4985F5-1FB2-4259-920E-D6C4048AF8D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40</a:t>
            </a:fld>
            <a:endParaRPr lang="en-US"/>
          </a:p>
        </p:txBody>
      </p:sp>
    </p:spTree>
    <p:extLst>
      <p:ext uri="{BB962C8B-B14F-4D97-AF65-F5344CB8AC3E}">
        <p14:creationId xmlns:p14="http://schemas.microsoft.com/office/powerpoint/2010/main" val="4279029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91E7BCC8-FE7D-4C81-AB28-C0976ED7BB12}"/>
              </a:ext>
            </a:extLst>
          </p:cNvPr>
          <p:cNvPicPr>
            <a:picLocks noChangeAspect="1"/>
          </p:cNvPicPr>
          <p:nvPr/>
        </p:nvPicPr>
        <p:blipFill rotWithShape="1">
          <a:blip r:embed="rId2">
            <a:extLst>
              <a:ext uri="{28A0092B-C50C-407E-A947-70E740481C1C}">
                <a14:useLocalDpi xmlns:a14="http://schemas.microsoft.com/office/drawing/2010/main" val="0"/>
              </a:ext>
            </a:extLst>
          </a:blip>
          <a:srcRect l="49644" t="3427" b="53582"/>
          <a:stretch/>
        </p:blipFill>
        <p:spPr>
          <a:xfrm>
            <a:off x="1280703" y="1324730"/>
            <a:ext cx="4316728" cy="2628900"/>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41</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a:bodyPr>
          <a:lstStyle/>
          <a:p>
            <a:r>
              <a:rPr lang="en-US" dirty="0"/>
              <a:t>NOx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2192384" y="889231"/>
            <a:ext cx="2290354" cy="369332"/>
          </a:xfrm>
          <a:prstGeom prst="rect">
            <a:avLst/>
          </a:prstGeom>
          <a:noFill/>
        </p:spPr>
        <p:txBody>
          <a:bodyPr wrap="square" rtlCol="0">
            <a:spAutoFit/>
          </a:bodyPr>
          <a:lstStyle/>
          <a:p>
            <a:pPr algn="ctr"/>
            <a:r>
              <a:rPr lang="en-US" b="1" dirty="0"/>
              <a:t>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7353844" y="889231"/>
            <a:ext cx="2290354" cy="369332"/>
          </a:xfrm>
          <a:prstGeom prst="rect">
            <a:avLst/>
          </a:prstGeom>
          <a:noFill/>
        </p:spPr>
        <p:txBody>
          <a:bodyPr wrap="square" rtlCol="0">
            <a:spAutoFit/>
          </a:bodyPr>
          <a:lstStyle/>
          <a:p>
            <a:pPr algn="ctr"/>
            <a:r>
              <a:rPr lang="en-US" b="1" dirty="0"/>
              <a:t>CMAQ</a:t>
            </a:r>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200025" y="2099157"/>
            <a:ext cx="2290354" cy="369332"/>
          </a:xfrm>
          <a:prstGeom prst="rect">
            <a:avLst/>
          </a:prstGeom>
          <a:noFill/>
        </p:spPr>
        <p:txBody>
          <a:bodyPr wrap="square" rtlCol="0">
            <a:spAutoFit/>
          </a:bodyPr>
          <a:lstStyle/>
          <a:p>
            <a:pPr algn="ctr"/>
            <a:r>
              <a:rPr lang="en-US"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192015" y="5078106"/>
            <a:ext cx="2290354" cy="369332"/>
          </a:xfrm>
          <a:prstGeom prst="rect">
            <a:avLst/>
          </a:prstGeom>
          <a:noFill/>
        </p:spPr>
        <p:txBody>
          <a:bodyPr wrap="square" rtlCol="0">
            <a:spAutoFit/>
          </a:bodyPr>
          <a:lstStyle/>
          <a:p>
            <a:pPr algn="ctr"/>
            <a:r>
              <a:rPr lang="en-US" b="1" dirty="0"/>
              <a:t>July</a:t>
            </a:r>
          </a:p>
        </p:txBody>
      </p:sp>
      <p:pic>
        <p:nvPicPr>
          <p:cNvPr id="11" name="Picture 10" descr="A picture containing text, map&#10;&#10;Description automatically generated">
            <a:extLst>
              <a:ext uri="{FF2B5EF4-FFF2-40B4-BE49-F238E27FC236}">
                <a16:creationId xmlns:a16="http://schemas.microsoft.com/office/drawing/2014/main" id="{B0E6B7DA-3B6F-4AA7-97D8-7BDB869D9CC6}"/>
              </a:ext>
            </a:extLst>
          </p:cNvPr>
          <p:cNvPicPr>
            <a:picLocks noChangeAspect="1"/>
          </p:cNvPicPr>
          <p:nvPr/>
        </p:nvPicPr>
        <p:blipFill rotWithShape="1">
          <a:blip r:embed="rId3">
            <a:extLst>
              <a:ext uri="{28A0092B-C50C-407E-A947-70E740481C1C}">
                <a14:useLocalDpi xmlns:a14="http://schemas.microsoft.com/office/drawing/2010/main" val="0"/>
              </a:ext>
            </a:extLst>
          </a:blip>
          <a:srcRect l="49644" t="3727" b="53282"/>
          <a:stretch/>
        </p:blipFill>
        <p:spPr>
          <a:xfrm>
            <a:off x="1280703" y="4117594"/>
            <a:ext cx="4316728" cy="2628900"/>
          </a:xfrm>
          <a:prstGeom prst="rect">
            <a:avLst/>
          </a:prstGeom>
        </p:spPr>
      </p:pic>
      <p:pic>
        <p:nvPicPr>
          <p:cNvPr id="13" name="Picture 12" descr="A close up of a map&#10;&#10;Description automatically generated">
            <a:extLst>
              <a:ext uri="{FF2B5EF4-FFF2-40B4-BE49-F238E27FC236}">
                <a16:creationId xmlns:a16="http://schemas.microsoft.com/office/drawing/2014/main" id="{332F071E-B2DE-4D26-8F8A-60E367DAB137}"/>
              </a:ext>
            </a:extLst>
          </p:cNvPr>
          <p:cNvPicPr>
            <a:picLocks noChangeAspect="1"/>
          </p:cNvPicPr>
          <p:nvPr/>
        </p:nvPicPr>
        <p:blipFill rotWithShape="1">
          <a:blip r:embed="rId4">
            <a:extLst>
              <a:ext uri="{28A0092B-C50C-407E-A947-70E740481C1C}">
                <a14:useLocalDpi xmlns:a14="http://schemas.microsoft.com/office/drawing/2010/main" val="0"/>
              </a:ext>
            </a:extLst>
          </a:blip>
          <a:srcRect l="49644" t="3583" b="53426"/>
          <a:stretch/>
        </p:blipFill>
        <p:spPr>
          <a:xfrm>
            <a:off x="6417945" y="1324730"/>
            <a:ext cx="4316729" cy="2628900"/>
          </a:xfrm>
          <a:prstGeom prst="rect">
            <a:avLst/>
          </a:prstGeom>
        </p:spPr>
      </p:pic>
      <p:pic>
        <p:nvPicPr>
          <p:cNvPr id="15" name="Picture 14" descr="A close up of a map&#10;&#10;Description automatically generated">
            <a:extLst>
              <a:ext uri="{FF2B5EF4-FFF2-40B4-BE49-F238E27FC236}">
                <a16:creationId xmlns:a16="http://schemas.microsoft.com/office/drawing/2014/main" id="{A9EBD30B-C0A8-440C-907C-04E742821DFF}"/>
              </a:ext>
            </a:extLst>
          </p:cNvPr>
          <p:cNvPicPr>
            <a:picLocks noChangeAspect="1"/>
          </p:cNvPicPr>
          <p:nvPr/>
        </p:nvPicPr>
        <p:blipFill rotWithShape="1">
          <a:blip r:embed="rId5">
            <a:extLst>
              <a:ext uri="{28A0092B-C50C-407E-A947-70E740481C1C}">
                <a14:useLocalDpi xmlns:a14="http://schemas.microsoft.com/office/drawing/2010/main" val="0"/>
              </a:ext>
            </a:extLst>
          </a:blip>
          <a:srcRect l="47222" t="3271" r="556" b="52648"/>
          <a:stretch/>
        </p:blipFill>
        <p:spPr>
          <a:xfrm>
            <a:off x="6257924" y="4011579"/>
            <a:ext cx="4476749" cy="2695575"/>
          </a:xfrm>
          <a:prstGeom prst="rect">
            <a:avLst/>
          </a:prstGeom>
        </p:spPr>
      </p:pic>
      <p:sp>
        <p:nvSpPr>
          <p:cNvPr id="12" name="Oval 11">
            <a:extLst>
              <a:ext uri="{FF2B5EF4-FFF2-40B4-BE49-F238E27FC236}">
                <a16:creationId xmlns:a16="http://schemas.microsoft.com/office/drawing/2014/main" id="{F3233FEE-D1B7-427A-9B0C-D470F95F8DA8}"/>
              </a:ext>
            </a:extLst>
          </p:cNvPr>
          <p:cNvSpPr/>
          <p:nvPr/>
        </p:nvSpPr>
        <p:spPr>
          <a:xfrm>
            <a:off x="10529478" y="432016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6F14AC3-A55A-4B47-81C0-106F5D598561}"/>
              </a:ext>
            </a:extLst>
          </p:cNvPr>
          <p:cNvSpPr/>
          <p:nvPr/>
        </p:nvSpPr>
        <p:spPr>
          <a:xfrm>
            <a:off x="5306785" y="172772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DCD1D2-857A-4958-8F84-729AE8D7F1E2}"/>
              </a:ext>
            </a:extLst>
          </p:cNvPr>
          <p:cNvSpPr/>
          <p:nvPr/>
        </p:nvSpPr>
        <p:spPr>
          <a:xfrm>
            <a:off x="10530272" y="170556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D828C0-E188-46CF-BF1C-FDA7BF564530}"/>
              </a:ext>
            </a:extLst>
          </p:cNvPr>
          <p:cNvSpPr/>
          <p:nvPr/>
        </p:nvSpPr>
        <p:spPr>
          <a:xfrm>
            <a:off x="5306785" y="432016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68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519068E-6C24-4E8A-A1A8-D6047A2D4E8F}"/>
              </a:ext>
            </a:extLst>
          </p:cNvPr>
          <p:cNvPicPr>
            <a:picLocks noChangeAspect="1"/>
          </p:cNvPicPr>
          <p:nvPr/>
        </p:nvPicPr>
        <p:blipFill rotWithShape="1">
          <a:blip r:embed="rId2">
            <a:extLst>
              <a:ext uri="{28A0092B-C50C-407E-A947-70E740481C1C}">
                <a14:useLocalDpi xmlns:a14="http://schemas.microsoft.com/office/drawing/2010/main" val="0"/>
              </a:ext>
            </a:extLst>
          </a:blip>
          <a:srcRect l="35461" t="8655"/>
          <a:stretch/>
        </p:blipFill>
        <p:spPr>
          <a:xfrm>
            <a:off x="6096000" y="653224"/>
            <a:ext cx="5532606" cy="416759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848F5A68-558C-45D2-BD48-AE9C19B68CA7}"/>
              </a:ext>
            </a:extLst>
          </p:cNvPr>
          <p:cNvPicPr>
            <a:picLocks noChangeAspect="1"/>
          </p:cNvPicPr>
          <p:nvPr/>
        </p:nvPicPr>
        <p:blipFill rotWithShape="1">
          <a:blip r:embed="rId3">
            <a:extLst>
              <a:ext uri="{28A0092B-C50C-407E-A947-70E740481C1C}">
                <a14:useLocalDpi xmlns:a14="http://schemas.microsoft.com/office/drawing/2010/main" val="0"/>
              </a:ext>
            </a:extLst>
          </a:blip>
          <a:srcRect t="7067" r="28889"/>
          <a:stretch/>
        </p:blipFill>
        <p:spPr>
          <a:xfrm>
            <a:off x="-298994" y="547310"/>
            <a:ext cx="6095991" cy="4294414"/>
          </a:xfrm>
          <a:prstGeom prst="rect">
            <a:avLst/>
          </a:prstGeom>
        </p:spPr>
      </p:pic>
      <p:sp>
        <p:nvSpPr>
          <p:cNvPr id="7" name="TextBox 6">
            <a:extLst>
              <a:ext uri="{FF2B5EF4-FFF2-40B4-BE49-F238E27FC236}">
                <a16:creationId xmlns:a16="http://schemas.microsoft.com/office/drawing/2014/main" id="{FFD00ED6-28E4-4F4D-AB03-4B02666E2B27}"/>
              </a:ext>
            </a:extLst>
          </p:cNvPr>
          <p:cNvSpPr txBox="1"/>
          <p:nvPr/>
        </p:nvSpPr>
        <p:spPr>
          <a:xfrm>
            <a:off x="2906840" y="49263"/>
            <a:ext cx="2890157" cy="646331"/>
          </a:xfrm>
          <a:prstGeom prst="rect">
            <a:avLst/>
          </a:prstGeom>
          <a:noFill/>
        </p:spPr>
        <p:txBody>
          <a:bodyPr wrap="square" rtlCol="0">
            <a:spAutoFit/>
          </a:bodyPr>
          <a:lstStyle/>
          <a:p>
            <a:pPr algn="ctr"/>
            <a:r>
              <a:rPr lang="en-US" sz="3600" dirty="0"/>
              <a:t>CMAQ</a:t>
            </a:r>
          </a:p>
        </p:txBody>
      </p:sp>
      <p:sp>
        <p:nvSpPr>
          <p:cNvPr id="8" name="TextBox 7">
            <a:extLst>
              <a:ext uri="{FF2B5EF4-FFF2-40B4-BE49-F238E27FC236}">
                <a16:creationId xmlns:a16="http://schemas.microsoft.com/office/drawing/2014/main" id="{17267638-C6E5-44FA-8C91-868210BEBD72}"/>
              </a:ext>
            </a:extLst>
          </p:cNvPr>
          <p:cNvSpPr txBox="1"/>
          <p:nvPr/>
        </p:nvSpPr>
        <p:spPr>
          <a:xfrm>
            <a:off x="6096000" y="49263"/>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CF9B0562-729E-4349-83AA-DB2C256C04DB}"/>
              </a:ext>
            </a:extLst>
          </p:cNvPr>
          <p:cNvSpPr txBox="1"/>
          <p:nvPr/>
        </p:nvSpPr>
        <p:spPr>
          <a:xfrm>
            <a:off x="2749001" y="4751947"/>
            <a:ext cx="9292281" cy="2031325"/>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b="1" dirty="0"/>
              <a:t>Unbiased or slightly underpredicted NOx in all regions for Fall/Winter/Spring in both CMAQ and CAMx</a:t>
            </a:r>
          </a:p>
          <a:p>
            <a:pPr marL="285750" indent="-285750">
              <a:buFont typeface="Arial" panose="020B0604020202020204" pitchFamily="34" charset="0"/>
              <a:buChar char="•"/>
            </a:pPr>
            <a:r>
              <a:rPr lang="en-US" b="1" dirty="0"/>
              <a:t>Summer bias between +/-20% except</a:t>
            </a:r>
          </a:p>
          <a:p>
            <a:pPr marL="742950" lvl="1" indent="-285750">
              <a:buFont typeface="Arial" panose="020B0604020202020204" pitchFamily="34" charset="0"/>
              <a:buChar char="•"/>
            </a:pPr>
            <a:r>
              <a:rPr lang="en-US" b="1" dirty="0"/>
              <a:t>Slight overprediction in South for both models</a:t>
            </a:r>
          </a:p>
          <a:p>
            <a:pPr marL="742950" lvl="1" indent="-285750">
              <a:buFont typeface="Arial" panose="020B0604020202020204" pitchFamily="34" charset="0"/>
              <a:buChar char="•"/>
            </a:pPr>
            <a:r>
              <a:rPr lang="en-US" b="1" dirty="0"/>
              <a:t>Slight overpredictions in Southeast for CAMx</a:t>
            </a:r>
          </a:p>
          <a:p>
            <a:pPr marL="742950" lvl="1" indent="-285750">
              <a:buFont typeface="Arial" panose="020B0604020202020204" pitchFamily="34" charset="0"/>
              <a:buChar char="•"/>
            </a:pPr>
            <a:r>
              <a:rPr lang="en-US" b="1" dirty="0"/>
              <a:t>Slight underprediction in </a:t>
            </a:r>
            <a:r>
              <a:rPr lang="en-US" b="1" dirty="0" err="1"/>
              <a:t>NRockiesPlains</a:t>
            </a:r>
            <a:r>
              <a:rPr lang="en-US" b="1" dirty="0"/>
              <a:t> in both models</a:t>
            </a:r>
          </a:p>
          <a:p>
            <a:pPr marL="285750" indent="-285750">
              <a:buFont typeface="Arial" panose="020B0604020202020204" pitchFamily="34" charset="0"/>
              <a:buChar char="•"/>
            </a:pPr>
            <a:r>
              <a:rPr lang="en-US" b="1" dirty="0"/>
              <a:t>Overpredicted all seasons in the Northwest (only 2 monitors)</a:t>
            </a:r>
          </a:p>
        </p:txBody>
      </p:sp>
    </p:spTree>
    <p:extLst>
      <p:ext uri="{BB962C8B-B14F-4D97-AF65-F5344CB8AC3E}">
        <p14:creationId xmlns:p14="http://schemas.microsoft.com/office/powerpoint/2010/main" val="3196261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B9F6729E-3138-4E83-863E-187A37153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22" y="1116656"/>
            <a:ext cx="7200915" cy="5566421"/>
          </a:xfrm>
          <a:prstGeom prst="rect">
            <a:avLst/>
          </a:prstGeom>
        </p:spPr>
      </p:pic>
      <p:sp>
        <p:nvSpPr>
          <p:cNvPr id="6" name="Title 5">
            <a:extLst>
              <a:ext uri="{FF2B5EF4-FFF2-40B4-BE49-F238E27FC236}">
                <a16:creationId xmlns:a16="http://schemas.microsoft.com/office/drawing/2014/main" id="{ED789864-780E-4AAD-981A-CA43353A49AE}"/>
              </a:ext>
            </a:extLst>
          </p:cNvPr>
          <p:cNvSpPr>
            <a:spLocks noGrp="1"/>
          </p:cNvSpPr>
          <p:nvPr>
            <p:ph type="title" idx="4294967295"/>
          </p:nvPr>
        </p:nvSpPr>
        <p:spPr>
          <a:xfrm>
            <a:off x="0" y="274638"/>
            <a:ext cx="10972800" cy="1143000"/>
          </a:xfrm>
        </p:spPr>
        <p:txBody>
          <a:bodyPr/>
          <a:lstStyle/>
          <a:p>
            <a:pPr algn="ctr"/>
            <a:r>
              <a:rPr lang="en-US" dirty="0"/>
              <a:t>Winter NOx NMB (%)</a:t>
            </a:r>
          </a:p>
        </p:txBody>
      </p:sp>
      <p:sp>
        <p:nvSpPr>
          <p:cNvPr id="7" name="TextBox 6">
            <a:extLst>
              <a:ext uri="{FF2B5EF4-FFF2-40B4-BE49-F238E27FC236}">
                <a16:creationId xmlns:a16="http://schemas.microsoft.com/office/drawing/2014/main" id="{6652B855-3E07-48B5-9A5C-E21F03BCEA09}"/>
              </a:ext>
            </a:extLst>
          </p:cNvPr>
          <p:cNvSpPr txBox="1"/>
          <p:nvPr/>
        </p:nvSpPr>
        <p:spPr>
          <a:xfrm>
            <a:off x="1390861" y="1558716"/>
            <a:ext cx="2890157" cy="646331"/>
          </a:xfrm>
          <a:prstGeom prst="rect">
            <a:avLst/>
          </a:prstGeom>
          <a:noFill/>
        </p:spPr>
        <p:txBody>
          <a:bodyPr wrap="square" rtlCol="0">
            <a:spAutoFit/>
          </a:bodyPr>
          <a:lstStyle/>
          <a:p>
            <a:pPr algn="ctr"/>
            <a:r>
              <a:rPr lang="en-US" sz="3600" dirty="0"/>
              <a:t>CMAQ</a:t>
            </a:r>
          </a:p>
        </p:txBody>
      </p:sp>
      <p:pic>
        <p:nvPicPr>
          <p:cNvPr id="4" name="Picture 3" descr="A close up of a map&#10;&#10;Description automatically generated">
            <a:extLst>
              <a:ext uri="{FF2B5EF4-FFF2-40B4-BE49-F238E27FC236}">
                <a16:creationId xmlns:a16="http://schemas.microsoft.com/office/drawing/2014/main" id="{9D729161-CA58-4234-9A0F-322FA3497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05"/>
          <a:stretch/>
        </p:blipFill>
        <p:spPr>
          <a:xfrm>
            <a:off x="5936778" y="1116656"/>
            <a:ext cx="6890905" cy="5566421"/>
          </a:xfrm>
          <a:prstGeom prst="rect">
            <a:avLst/>
          </a:prstGeom>
        </p:spPr>
      </p:pic>
      <p:sp>
        <p:nvSpPr>
          <p:cNvPr id="8" name="TextBox 7">
            <a:extLst>
              <a:ext uri="{FF2B5EF4-FFF2-40B4-BE49-F238E27FC236}">
                <a16:creationId xmlns:a16="http://schemas.microsoft.com/office/drawing/2014/main" id="{FEDBC877-4250-4E53-99A8-C3F8EC516EF2}"/>
              </a:ext>
            </a:extLst>
          </p:cNvPr>
          <p:cNvSpPr txBox="1"/>
          <p:nvPr/>
        </p:nvSpPr>
        <p:spPr>
          <a:xfrm>
            <a:off x="7117893" y="1558716"/>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1EE73D10-C081-4BAF-BA1D-379B3626A133}"/>
              </a:ext>
            </a:extLst>
          </p:cNvPr>
          <p:cNvSpPr txBox="1"/>
          <p:nvPr/>
        </p:nvSpPr>
        <p:spPr>
          <a:xfrm>
            <a:off x="939114" y="5741344"/>
            <a:ext cx="10527955"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b="1" dirty="0"/>
              <a:t>Small to moderate underpredicted NOx in all regions for both CMAQ and CAMx</a:t>
            </a:r>
          </a:p>
          <a:p>
            <a:pPr marL="285750" indent="-285750">
              <a:buFont typeface="Arial" panose="020B0604020202020204" pitchFamily="34" charset="0"/>
              <a:buChar char="•"/>
            </a:pPr>
            <a:r>
              <a:rPr lang="en-US" b="1" dirty="0"/>
              <a:t>Overpredicted all seasons in the Northwest (only 2 monitors; Seattle monitor hard to model due to complex coastal meteorology)</a:t>
            </a:r>
          </a:p>
        </p:txBody>
      </p:sp>
    </p:spTree>
    <p:extLst>
      <p:ext uri="{BB962C8B-B14F-4D97-AF65-F5344CB8AC3E}">
        <p14:creationId xmlns:p14="http://schemas.microsoft.com/office/powerpoint/2010/main" val="2446344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02C930B-279B-4596-A094-CD3D1C3C95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92" t="18889" r="4296" b="18889"/>
          <a:stretch/>
        </p:blipFill>
        <p:spPr>
          <a:xfrm>
            <a:off x="5823285" y="1505964"/>
            <a:ext cx="6589701" cy="3463539"/>
          </a:xfrm>
          <a:prstGeom prst="rect">
            <a:avLst/>
          </a:prstGeom>
        </p:spPr>
      </p:pic>
      <p:pic>
        <p:nvPicPr>
          <p:cNvPr id="5" name="Picture 4" descr="A close up of a map&#10;&#10;Description automatically generated">
            <a:extLst>
              <a:ext uri="{FF2B5EF4-FFF2-40B4-BE49-F238E27FC236}">
                <a16:creationId xmlns:a16="http://schemas.microsoft.com/office/drawing/2014/main" id="{C20BEF30-7473-4B79-8965-F4E34AE38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0" t="20202" r="16318" b="17576"/>
          <a:stretch/>
        </p:blipFill>
        <p:spPr>
          <a:xfrm>
            <a:off x="96253" y="1602216"/>
            <a:ext cx="5727032" cy="3463539"/>
          </a:xfrm>
          <a:prstGeom prst="rect">
            <a:avLst/>
          </a:prstGeom>
        </p:spPr>
      </p:pic>
      <p:sp>
        <p:nvSpPr>
          <p:cNvPr id="6" name="Title 5">
            <a:extLst>
              <a:ext uri="{FF2B5EF4-FFF2-40B4-BE49-F238E27FC236}">
                <a16:creationId xmlns:a16="http://schemas.microsoft.com/office/drawing/2014/main" id="{ED789864-780E-4AAD-981A-CA43353A49AE}"/>
              </a:ext>
            </a:extLst>
          </p:cNvPr>
          <p:cNvSpPr>
            <a:spLocks noGrp="1"/>
          </p:cNvSpPr>
          <p:nvPr>
            <p:ph type="title" idx="4294967295"/>
          </p:nvPr>
        </p:nvSpPr>
        <p:spPr>
          <a:xfrm>
            <a:off x="0" y="274638"/>
            <a:ext cx="10972800" cy="1143000"/>
          </a:xfrm>
        </p:spPr>
        <p:txBody>
          <a:bodyPr/>
          <a:lstStyle/>
          <a:p>
            <a:pPr algn="ctr"/>
            <a:r>
              <a:rPr lang="en-US" dirty="0"/>
              <a:t>Summer NOx NMB (%)</a:t>
            </a:r>
          </a:p>
        </p:txBody>
      </p:sp>
      <p:sp>
        <p:nvSpPr>
          <p:cNvPr id="7" name="TextBox 6">
            <a:extLst>
              <a:ext uri="{FF2B5EF4-FFF2-40B4-BE49-F238E27FC236}">
                <a16:creationId xmlns:a16="http://schemas.microsoft.com/office/drawing/2014/main" id="{6652B855-3E07-48B5-9A5C-E21F03BCEA09}"/>
              </a:ext>
            </a:extLst>
          </p:cNvPr>
          <p:cNvSpPr txBox="1"/>
          <p:nvPr/>
        </p:nvSpPr>
        <p:spPr>
          <a:xfrm>
            <a:off x="1390861" y="1039731"/>
            <a:ext cx="2890157" cy="646331"/>
          </a:xfrm>
          <a:prstGeom prst="rect">
            <a:avLst/>
          </a:prstGeom>
          <a:noFill/>
        </p:spPr>
        <p:txBody>
          <a:bodyPr wrap="square" rtlCol="0">
            <a:spAutoFit/>
          </a:bodyPr>
          <a:lstStyle/>
          <a:p>
            <a:pPr algn="ctr"/>
            <a:r>
              <a:rPr lang="en-US" sz="3600" dirty="0"/>
              <a:t>CMAQ</a:t>
            </a:r>
          </a:p>
        </p:txBody>
      </p:sp>
      <p:sp>
        <p:nvSpPr>
          <p:cNvPr id="8" name="TextBox 7">
            <a:extLst>
              <a:ext uri="{FF2B5EF4-FFF2-40B4-BE49-F238E27FC236}">
                <a16:creationId xmlns:a16="http://schemas.microsoft.com/office/drawing/2014/main" id="{FEDBC877-4250-4E53-99A8-C3F8EC516EF2}"/>
              </a:ext>
            </a:extLst>
          </p:cNvPr>
          <p:cNvSpPr txBox="1"/>
          <p:nvPr/>
        </p:nvSpPr>
        <p:spPr>
          <a:xfrm>
            <a:off x="7117893" y="1039731"/>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0DDEA7E2-50AB-4BC4-8F1C-6FDB5ED4DCD4}"/>
              </a:ext>
            </a:extLst>
          </p:cNvPr>
          <p:cNvSpPr txBox="1"/>
          <p:nvPr/>
        </p:nvSpPr>
        <p:spPr>
          <a:xfrm>
            <a:off x="2803466" y="5216057"/>
            <a:ext cx="9292281" cy="1200329"/>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b="1" dirty="0"/>
              <a:t>Slight overprediction in South for both models</a:t>
            </a:r>
          </a:p>
          <a:p>
            <a:pPr marL="285750" indent="-285750">
              <a:buFont typeface="Arial" panose="020B0604020202020204" pitchFamily="34" charset="0"/>
              <a:buChar char="•"/>
            </a:pPr>
            <a:r>
              <a:rPr lang="en-US" b="1" dirty="0"/>
              <a:t>Slight underprediction in </a:t>
            </a:r>
            <a:r>
              <a:rPr lang="en-US" b="1" dirty="0" err="1"/>
              <a:t>NRockiesPlains</a:t>
            </a:r>
            <a:r>
              <a:rPr lang="en-US" b="1" dirty="0"/>
              <a:t> in both models</a:t>
            </a:r>
          </a:p>
          <a:p>
            <a:pPr marL="285750" indent="-285750">
              <a:buFont typeface="Arial" panose="020B0604020202020204" pitchFamily="34" charset="0"/>
              <a:buChar char="•"/>
            </a:pPr>
            <a:r>
              <a:rPr lang="en-US" b="1" dirty="0"/>
              <a:t>Overpredicted all seasons in the Northwest (only 2 monitors; Seattle monitor hard to model due to complex coastal meteorology)</a:t>
            </a:r>
          </a:p>
        </p:txBody>
      </p:sp>
    </p:spTree>
    <p:extLst>
      <p:ext uri="{BB962C8B-B14F-4D97-AF65-F5344CB8AC3E}">
        <p14:creationId xmlns:p14="http://schemas.microsoft.com/office/powerpoint/2010/main" val="713159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7E58-08CA-4631-834C-251AF0DC14A5}"/>
              </a:ext>
            </a:extLst>
          </p:cNvPr>
          <p:cNvSpPr>
            <a:spLocks noGrp="1"/>
          </p:cNvSpPr>
          <p:nvPr>
            <p:ph type="title" idx="4294967295"/>
          </p:nvPr>
        </p:nvSpPr>
        <p:spPr>
          <a:xfrm>
            <a:off x="0" y="274638"/>
            <a:ext cx="10972800" cy="1143000"/>
          </a:xfrm>
        </p:spPr>
        <p:txBody>
          <a:bodyPr>
            <a:normAutofit fontScale="90000"/>
          </a:bodyPr>
          <a:lstStyle/>
          <a:p>
            <a:r>
              <a:rPr lang="en-US" dirty="0"/>
              <a:t>Geos-Chem BCs Sensitivity Simulations: NOx</a:t>
            </a:r>
            <a:br>
              <a:rPr lang="en-US" dirty="0"/>
            </a:br>
            <a:endParaRPr lang="en-US" dirty="0"/>
          </a:p>
        </p:txBody>
      </p:sp>
      <p:pic>
        <p:nvPicPr>
          <p:cNvPr id="7" name="Content Placeholder 6" descr="A close up of a map&#10;&#10;Description automatically generated">
            <a:extLst>
              <a:ext uri="{FF2B5EF4-FFF2-40B4-BE49-F238E27FC236}">
                <a16:creationId xmlns:a16="http://schemas.microsoft.com/office/drawing/2014/main" id="{BC6673B8-0722-41E8-9687-D0BAE5D7D21B}"/>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51143" r="48520"/>
          <a:stretch/>
        </p:blipFill>
        <p:spPr>
          <a:xfrm>
            <a:off x="523819" y="1246539"/>
            <a:ext cx="4413123" cy="2987630"/>
          </a:xfrm>
        </p:spPr>
      </p:pic>
      <p:pic>
        <p:nvPicPr>
          <p:cNvPr id="9" name="Content Placeholder 8" descr="A close up of a map&#10;&#10;Description automatically generated">
            <a:extLst>
              <a:ext uri="{FF2B5EF4-FFF2-40B4-BE49-F238E27FC236}">
                <a16:creationId xmlns:a16="http://schemas.microsoft.com/office/drawing/2014/main" id="{4BD258DE-D72B-49C7-9D7A-DB0A0896C073}"/>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51143" r="48520"/>
          <a:stretch/>
        </p:blipFill>
        <p:spPr>
          <a:xfrm>
            <a:off x="516910" y="4063069"/>
            <a:ext cx="4413123" cy="2987630"/>
          </a:xfrm>
        </p:spPr>
      </p:pic>
      <p:sp>
        <p:nvSpPr>
          <p:cNvPr id="8" name="TextBox 7">
            <a:extLst>
              <a:ext uri="{FF2B5EF4-FFF2-40B4-BE49-F238E27FC236}">
                <a16:creationId xmlns:a16="http://schemas.microsoft.com/office/drawing/2014/main" id="{B1D4306B-36B0-4E82-A92B-3739B3D2BBBC}"/>
              </a:ext>
            </a:extLst>
          </p:cNvPr>
          <p:cNvSpPr txBox="1"/>
          <p:nvPr/>
        </p:nvSpPr>
        <p:spPr>
          <a:xfrm>
            <a:off x="767255" y="889231"/>
            <a:ext cx="3216338" cy="369332"/>
          </a:xfrm>
          <a:prstGeom prst="rect">
            <a:avLst/>
          </a:prstGeom>
          <a:noFill/>
        </p:spPr>
        <p:txBody>
          <a:bodyPr wrap="square" rtlCol="0">
            <a:spAutoFit/>
          </a:bodyPr>
          <a:lstStyle/>
          <a:p>
            <a:pPr algn="ctr"/>
            <a:r>
              <a:rPr lang="en-US" b="1" dirty="0"/>
              <a:t>CAMx: </a:t>
            </a:r>
            <a:r>
              <a:rPr lang="en-US" b="1" dirty="0" err="1"/>
              <a:t>GEOSChem</a:t>
            </a:r>
            <a:r>
              <a:rPr lang="en-US" b="1" dirty="0"/>
              <a:t> - Base</a:t>
            </a:r>
          </a:p>
        </p:txBody>
      </p:sp>
      <p:sp>
        <p:nvSpPr>
          <p:cNvPr id="12" name="TextBox 11">
            <a:extLst>
              <a:ext uri="{FF2B5EF4-FFF2-40B4-BE49-F238E27FC236}">
                <a16:creationId xmlns:a16="http://schemas.microsoft.com/office/drawing/2014/main" id="{12F8DB91-D293-4BF8-8933-C350F00AA391}"/>
              </a:ext>
            </a:extLst>
          </p:cNvPr>
          <p:cNvSpPr txBox="1"/>
          <p:nvPr/>
        </p:nvSpPr>
        <p:spPr>
          <a:xfrm>
            <a:off x="5180378" y="889231"/>
            <a:ext cx="3343512" cy="369332"/>
          </a:xfrm>
          <a:prstGeom prst="rect">
            <a:avLst/>
          </a:prstGeom>
          <a:noFill/>
        </p:spPr>
        <p:txBody>
          <a:bodyPr wrap="square" rtlCol="0">
            <a:spAutoFit/>
          </a:bodyPr>
          <a:lstStyle/>
          <a:p>
            <a:pPr algn="ctr"/>
            <a:r>
              <a:rPr lang="en-US" b="1" dirty="0"/>
              <a:t>CMAQ: </a:t>
            </a:r>
            <a:r>
              <a:rPr lang="en-US" b="1" dirty="0" err="1"/>
              <a:t>GEOSChem</a:t>
            </a:r>
            <a:r>
              <a:rPr lang="en-US" b="1" dirty="0"/>
              <a:t> - Base</a:t>
            </a:r>
          </a:p>
        </p:txBody>
      </p:sp>
      <p:sp>
        <p:nvSpPr>
          <p:cNvPr id="13" name="TextBox 12">
            <a:extLst>
              <a:ext uri="{FF2B5EF4-FFF2-40B4-BE49-F238E27FC236}">
                <a16:creationId xmlns:a16="http://schemas.microsoft.com/office/drawing/2014/main" id="{0CA091D6-844B-4DEE-8197-BD09DEAC48E6}"/>
              </a:ext>
            </a:extLst>
          </p:cNvPr>
          <p:cNvSpPr txBox="1"/>
          <p:nvPr/>
        </p:nvSpPr>
        <p:spPr>
          <a:xfrm rot="16200000">
            <a:off x="-953791" y="2099157"/>
            <a:ext cx="2290354" cy="369332"/>
          </a:xfrm>
          <a:prstGeom prst="rect">
            <a:avLst/>
          </a:prstGeom>
          <a:noFill/>
        </p:spPr>
        <p:txBody>
          <a:bodyPr wrap="square" rtlCol="0">
            <a:spAutoFit/>
          </a:bodyPr>
          <a:lstStyle/>
          <a:p>
            <a:pPr algn="ctr"/>
            <a:r>
              <a:rPr lang="en-US" b="1" dirty="0"/>
              <a:t>January</a:t>
            </a:r>
          </a:p>
        </p:txBody>
      </p:sp>
      <p:sp>
        <p:nvSpPr>
          <p:cNvPr id="14" name="TextBox 13">
            <a:extLst>
              <a:ext uri="{FF2B5EF4-FFF2-40B4-BE49-F238E27FC236}">
                <a16:creationId xmlns:a16="http://schemas.microsoft.com/office/drawing/2014/main" id="{1CCECB20-47FB-4DF4-94C6-21F810FE15B4}"/>
              </a:ext>
            </a:extLst>
          </p:cNvPr>
          <p:cNvSpPr txBox="1"/>
          <p:nvPr/>
        </p:nvSpPr>
        <p:spPr>
          <a:xfrm rot="16200000">
            <a:off x="-945781" y="5078106"/>
            <a:ext cx="2290354" cy="369332"/>
          </a:xfrm>
          <a:prstGeom prst="rect">
            <a:avLst/>
          </a:prstGeom>
          <a:noFill/>
        </p:spPr>
        <p:txBody>
          <a:bodyPr wrap="square" rtlCol="0">
            <a:spAutoFit/>
          </a:bodyPr>
          <a:lstStyle/>
          <a:p>
            <a:pPr algn="ctr"/>
            <a:r>
              <a:rPr lang="en-US" b="1" dirty="0"/>
              <a:t>July</a:t>
            </a:r>
          </a:p>
        </p:txBody>
      </p:sp>
      <p:pic>
        <p:nvPicPr>
          <p:cNvPr id="15" name="Picture 14" descr="A close up of a map&#10;&#10;Description automatically generated">
            <a:extLst>
              <a:ext uri="{FF2B5EF4-FFF2-40B4-BE49-F238E27FC236}">
                <a16:creationId xmlns:a16="http://schemas.microsoft.com/office/drawing/2014/main" id="{0A1FC0BE-8EAF-44A2-B8F4-6B87B721DAFC}"/>
              </a:ext>
            </a:extLst>
          </p:cNvPr>
          <p:cNvPicPr>
            <a:picLocks noChangeAspect="1"/>
          </p:cNvPicPr>
          <p:nvPr/>
        </p:nvPicPr>
        <p:blipFill rotWithShape="1">
          <a:blip r:embed="rId4">
            <a:extLst>
              <a:ext uri="{28A0092B-C50C-407E-A947-70E740481C1C}">
                <a14:useLocalDpi xmlns:a14="http://schemas.microsoft.com/office/drawing/2010/main" val="0"/>
              </a:ext>
            </a:extLst>
          </a:blip>
          <a:srcRect t="51132" r="48520"/>
          <a:stretch/>
        </p:blipFill>
        <p:spPr>
          <a:xfrm>
            <a:off x="4930033" y="1323099"/>
            <a:ext cx="4413123" cy="2988303"/>
          </a:xfrm>
          <a:prstGeom prst="rect">
            <a:avLst/>
          </a:prstGeom>
        </p:spPr>
      </p:pic>
      <p:pic>
        <p:nvPicPr>
          <p:cNvPr id="16" name="Picture 15" descr="A close up of a map&#10;&#10;Description automatically generated">
            <a:extLst>
              <a:ext uri="{FF2B5EF4-FFF2-40B4-BE49-F238E27FC236}">
                <a16:creationId xmlns:a16="http://schemas.microsoft.com/office/drawing/2014/main" id="{D5369A15-874D-46BA-9DCC-2BC220A2D99C}"/>
              </a:ext>
            </a:extLst>
          </p:cNvPr>
          <p:cNvPicPr>
            <a:picLocks noChangeAspect="1"/>
          </p:cNvPicPr>
          <p:nvPr/>
        </p:nvPicPr>
        <p:blipFill rotWithShape="1">
          <a:blip r:embed="rId5">
            <a:extLst>
              <a:ext uri="{28A0092B-C50C-407E-A947-70E740481C1C}">
                <a14:useLocalDpi xmlns:a14="http://schemas.microsoft.com/office/drawing/2010/main" val="0"/>
              </a:ext>
            </a:extLst>
          </a:blip>
          <a:srcRect t="50087" r="48520"/>
          <a:stretch/>
        </p:blipFill>
        <p:spPr>
          <a:xfrm>
            <a:off x="4943851" y="4117595"/>
            <a:ext cx="4413123" cy="3052205"/>
          </a:xfrm>
          <a:prstGeom prst="rect">
            <a:avLst/>
          </a:prstGeom>
        </p:spPr>
      </p:pic>
    </p:spTree>
    <p:extLst>
      <p:ext uri="{BB962C8B-B14F-4D97-AF65-F5344CB8AC3E}">
        <p14:creationId xmlns:p14="http://schemas.microsoft.com/office/powerpoint/2010/main" val="1996008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7E58-08CA-4631-834C-251AF0DC14A5}"/>
              </a:ext>
            </a:extLst>
          </p:cNvPr>
          <p:cNvSpPr>
            <a:spLocks noGrp="1"/>
          </p:cNvSpPr>
          <p:nvPr>
            <p:ph type="title" idx="4294967295"/>
          </p:nvPr>
        </p:nvSpPr>
        <p:spPr>
          <a:xfrm>
            <a:off x="0" y="274638"/>
            <a:ext cx="10972800" cy="1143000"/>
          </a:xfrm>
        </p:spPr>
        <p:txBody>
          <a:bodyPr>
            <a:normAutofit fontScale="90000"/>
          </a:bodyPr>
          <a:lstStyle/>
          <a:p>
            <a:r>
              <a:rPr lang="en-US" dirty="0"/>
              <a:t>Additional CMAQ sensitivities: NOx</a:t>
            </a:r>
            <a:br>
              <a:rPr lang="en-US" dirty="0"/>
            </a:br>
            <a:endParaRPr lang="en-US" dirty="0"/>
          </a:p>
        </p:txBody>
      </p:sp>
      <p:sp>
        <p:nvSpPr>
          <p:cNvPr id="8" name="TextBox 7">
            <a:extLst>
              <a:ext uri="{FF2B5EF4-FFF2-40B4-BE49-F238E27FC236}">
                <a16:creationId xmlns:a16="http://schemas.microsoft.com/office/drawing/2014/main" id="{B1D4306B-36B0-4E82-A92B-3739B3D2BBBC}"/>
              </a:ext>
            </a:extLst>
          </p:cNvPr>
          <p:cNvSpPr txBox="1"/>
          <p:nvPr/>
        </p:nvSpPr>
        <p:spPr>
          <a:xfrm>
            <a:off x="382771" y="889231"/>
            <a:ext cx="3017828" cy="369332"/>
          </a:xfrm>
          <a:prstGeom prst="rect">
            <a:avLst/>
          </a:prstGeom>
          <a:noFill/>
        </p:spPr>
        <p:txBody>
          <a:bodyPr wrap="square" rtlCol="0">
            <a:spAutoFit/>
          </a:bodyPr>
          <a:lstStyle/>
          <a:p>
            <a:pPr algn="ctr"/>
            <a:r>
              <a:rPr lang="en-US" b="1" dirty="0"/>
              <a:t>WRFv4.11 - Base</a:t>
            </a:r>
          </a:p>
        </p:txBody>
      </p:sp>
      <p:sp>
        <p:nvSpPr>
          <p:cNvPr id="12" name="TextBox 11">
            <a:extLst>
              <a:ext uri="{FF2B5EF4-FFF2-40B4-BE49-F238E27FC236}">
                <a16:creationId xmlns:a16="http://schemas.microsoft.com/office/drawing/2014/main" id="{12F8DB91-D293-4BF8-8933-C350F00AA391}"/>
              </a:ext>
            </a:extLst>
          </p:cNvPr>
          <p:cNvSpPr txBox="1"/>
          <p:nvPr/>
        </p:nvSpPr>
        <p:spPr>
          <a:xfrm>
            <a:off x="4294818" y="889231"/>
            <a:ext cx="3144881" cy="369332"/>
          </a:xfrm>
          <a:prstGeom prst="rect">
            <a:avLst/>
          </a:prstGeom>
          <a:noFill/>
        </p:spPr>
        <p:txBody>
          <a:bodyPr wrap="square" rtlCol="0">
            <a:spAutoFit/>
          </a:bodyPr>
          <a:lstStyle/>
          <a:p>
            <a:pPr algn="ctr"/>
            <a:r>
              <a:rPr lang="en-US" b="1" dirty="0" err="1"/>
              <a:t>NoahYSU</a:t>
            </a:r>
            <a:r>
              <a:rPr lang="en-US" b="1" dirty="0"/>
              <a:t> - Base</a:t>
            </a:r>
          </a:p>
        </p:txBody>
      </p:sp>
      <p:sp>
        <p:nvSpPr>
          <p:cNvPr id="11" name="TextBox 10">
            <a:extLst>
              <a:ext uri="{FF2B5EF4-FFF2-40B4-BE49-F238E27FC236}">
                <a16:creationId xmlns:a16="http://schemas.microsoft.com/office/drawing/2014/main" id="{33B607CF-17AC-4970-A2B0-4F2A96E657C3}"/>
              </a:ext>
            </a:extLst>
          </p:cNvPr>
          <p:cNvSpPr txBox="1"/>
          <p:nvPr/>
        </p:nvSpPr>
        <p:spPr>
          <a:xfrm>
            <a:off x="8210690" y="890639"/>
            <a:ext cx="3144881" cy="369332"/>
          </a:xfrm>
          <a:prstGeom prst="rect">
            <a:avLst/>
          </a:prstGeom>
          <a:noFill/>
        </p:spPr>
        <p:txBody>
          <a:bodyPr wrap="square" rtlCol="0">
            <a:spAutoFit/>
          </a:bodyPr>
          <a:lstStyle/>
          <a:p>
            <a:pPr algn="ctr"/>
            <a:r>
              <a:rPr lang="en-US" b="1" dirty="0"/>
              <a:t>Lightning NO - Base</a:t>
            </a:r>
          </a:p>
        </p:txBody>
      </p:sp>
      <p:pic>
        <p:nvPicPr>
          <p:cNvPr id="19" name="Content Placeholder 7" descr="A close up of a map&#10;&#10;Description automatically generated">
            <a:extLst>
              <a:ext uri="{FF2B5EF4-FFF2-40B4-BE49-F238E27FC236}">
                <a16:creationId xmlns:a16="http://schemas.microsoft.com/office/drawing/2014/main" id="{F1ECC1F0-528A-405F-963D-431950E8406D}"/>
              </a:ext>
            </a:extLst>
          </p:cNvPr>
          <p:cNvPicPr>
            <a:picLocks noChangeAspect="1"/>
          </p:cNvPicPr>
          <p:nvPr/>
        </p:nvPicPr>
        <p:blipFill rotWithShape="1">
          <a:blip r:embed="rId2">
            <a:extLst>
              <a:ext uri="{28A0092B-C50C-407E-A947-70E740481C1C}">
                <a14:useLocalDpi xmlns:a14="http://schemas.microsoft.com/office/drawing/2010/main" val="0"/>
              </a:ext>
            </a:extLst>
          </a:blip>
          <a:srcRect t="49543" r="50167"/>
          <a:stretch/>
        </p:blipFill>
        <p:spPr>
          <a:xfrm>
            <a:off x="4106486" y="1259971"/>
            <a:ext cx="3972899" cy="2869488"/>
          </a:xfrm>
          <a:prstGeom prst="rect">
            <a:avLst/>
          </a:prstGeom>
        </p:spPr>
      </p:pic>
      <p:pic>
        <p:nvPicPr>
          <p:cNvPr id="20" name="Content Placeholder 9" descr="A close up of a map&#10;&#10;Description automatically generated">
            <a:extLst>
              <a:ext uri="{FF2B5EF4-FFF2-40B4-BE49-F238E27FC236}">
                <a16:creationId xmlns:a16="http://schemas.microsoft.com/office/drawing/2014/main" id="{FB12F172-8965-4E0C-BAC9-C512B751E7CD}"/>
              </a:ext>
            </a:extLst>
          </p:cNvPr>
          <p:cNvPicPr>
            <a:picLocks noChangeAspect="1"/>
          </p:cNvPicPr>
          <p:nvPr/>
        </p:nvPicPr>
        <p:blipFill rotWithShape="1">
          <a:blip r:embed="rId3">
            <a:extLst>
              <a:ext uri="{28A0092B-C50C-407E-A947-70E740481C1C}">
                <a14:useLocalDpi xmlns:a14="http://schemas.microsoft.com/office/drawing/2010/main" val="0"/>
              </a:ext>
            </a:extLst>
          </a:blip>
          <a:srcRect t="49543" r="50167"/>
          <a:stretch/>
        </p:blipFill>
        <p:spPr>
          <a:xfrm>
            <a:off x="4106485" y="4027541"/>
            <a:ext cx="3972899" cy="2869488"/>
          </a:xfrm>
          <a:prstGeom prst="rect">
            <a:avLst/>
          </a:prstGeom>
        </p:spPr>
      </p:pic>
      <p:pic>
        <p:nvPicPr>
          <p:cNvPr id="21" name="Content Placeholder 5" descr="A close up of a map&#10;&#10;Description automatically generated">
            <a:extLst>
              <a:ext uri="{FF2B5EF4-FFF2-40B4-BE49-F238E27FC236}">
                <a16:creationId xmlns:a16="http://schemas.microsoft.com/office/drawing/2014/main" id="{92862EEB-6D18-481D-9FDF-7A9418831E27}"/>
              </a:ext>
            </a:extLst>
          </p:cNvPr>
          <p:cNvPicPr>
            <a:picLocks noChangeAspect="1"/>
          </p:cNvPicPr>
          <p:nvPr/>
        </p:nvPicPr>
        <p:blipFill rotWithShape="1">
          <a:blip r:embed="rId4">
            <a:extLst>
              <a:ext uri="{28A0092B-C50C-407E-A947-70E740481C1C}">
                <a14:useLocalDpi xmlns:a14="http://schemas.microsoft.com/office/drawing/2010/main" val="0"/>
              </a:ext>
            </a:extLst>
          </a:blip>
          <a:srcRect t="49981" r="47079"/>
          <a:stretch/>
        </p:blipFill>
        <p:spPr>
          <a:xfrm>
            <a:off x="8045191" y="1262413"/>
            <a:ext cx="4219087" cy="2844579"/>
          </a:xfrm>
          <a:prstGeom prst="rect">
            <a:avLst/>
          </a:prstGeom>
        </p:spPr>
      </p:pic>
      <p:pic>
        <p:nvPicPr>
          <p:cNvPr id="22" name="Content Placeholder 7" descr="A close up of a map&#10;&#10;Description automatically generated">
            <a:extLst>
              <a:ext uri="{FF2B5EF4-FFF2-40B4-BE49-F238E27FC236}">
                <a16:creationId xmlns:a16="http://schemas.microsoft.com/office/drawing/2014/main" id="{A8171292-E2A6-437B-AC93-12FAACC18077}"/>
              </a:ext>
            </a:extLst>
          </p:cNvPr>
          <p:cNvPicPr>
            <a:picLocks noChangeAspect="1"/>
          </p:cNvPicPr>
          <p:nvPr/>
        </p:nvPicPr>
        <p:blipFill rotWithShape="1">
          <a:blip r:embed="rId5">
            <a:extLst>
              <a:ext uri="{28A0092B-C50C-407E-A947-70E740481C1C}">
                <a14:useLocalDpi xmlns:a14="http://schemas.microsoft.com/office/drawing/2010/main" val="0"/>
              </a:ext>
            </a:extLst>
          </a:blip>
          <a:srcRect t="46486" r="48520"/>
          <a:stretch/>
        </p:blipFill>
        <p:spPr>
          <a:xfrm>
            <a:off x="8187293" y="3814661"/>
            <a:ext cx="4104204" cy="3043339"/>
          </a:xfrm>
          <a:prstGeom prst="rect">
            <a:avLst/>
          </a:prstGeom>
        </p:spPr>
      </p:pic>
      <p:pic>
        <p:nvPicPr>
          <p:cNvPr id="17" name="Content Placeholder 11" descr="A close up of a map&#10;&#10;Description automatically generated">
            <a:extLst>
              <a:ext uri="{FF2B5EF4-FFF2-40B4-BE49-F238E27FC236}">
                <a16:creationId xmlns:a16="http://schemas.microsoft.com/office/drawing/2014/main" id="{B81473A1-EA65-49DE-A6A7-D72E8B0ED881}"/>
              </a:ext>
            </a:extLst>
          </p:cNvPr>
          <p:cNvPicPr>
            <a:picLocks noChangeAspect="1"/>
          </p:cNvPicPr>
          <p:nvPr/>
        </p:nvPicPr>
        <p:blipFill rotWithShape="1">
          <a:blip r:embed="rId6">
            <a:extLst>
              <a:ext uri="{28A0092B-C50C-407E-A947-70E740481C1C}">
                <a14:useLocalDpi xmlns:a14="http://schemas.microsoft.com/office/drawing/2010/main" val="0"/>
              </a:ext>
            </a:extLst>
          </a:blip>
          <a:srcRect t="48415" r="48520"/>
          <a:stretch/>
        </p:blipFill>
        <p:spPr>
          <a:xfrm>
            <a:off x="187719" y="1169831"/>
            <a:ext cx="4104204" cy="2933638"/>
          </a:xfrm>
          <a:prstGeom prst="rect">
            <a:avLst/>
          </a:prstGeom>
        </p:spPr>
      </p:pic>
      <p:pic>
        <p:nvPicPr>
          <p:cNvPr id="18" name="Content Placeholder 13" descr="A close up of a map&#10;&#10;Description automatically generated">
            <a:extLst>
              <a:ext uri="{FF2B5EF4-FFF2-40B4-BE49-F238E27FC236}">
                <a16:creationId xmlns:a16="http://schemas.microsoft.com/office/drawing/2014/main" id="{89BB19A0-FE69-433B-8BED-C86996B3D19B}"/>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r="48520"/>
          <a:stretch/>
        </p:blipFill>
        <p:spPr>
          <a:xfrm>
            <a:off x="182681" y="4040536"/>
            <a:ext cx="4104204" cy="2843498"/>
          </a:xfrm>
          <a:prstGeom prst="rect">
            <a:avLst/>
          </a:prstGeom>
        </p:spPr>
      </p:pic>
      <p:sp>
        <p:nvSpPr>
          <p:cNvPr id="14" name="TextBox 13">
            <a:extLst>
              <a:ext uri="{FF2B5EF4-FFF2-40B4-BE49-F238E27FC236}">
                <a16:creationId xmlns:a16="http://schemas.microsoft.com/office/drawing/2014/main" id="{1CCECB20-47FB-4DF4-94C6-21F810FE15B4}"/>
              </a:ext>
            </a:extLst>
          </p:cNvPr>
          <p:cNvSpPr txBox="1"/>
          <p:nvPr/>
        </p:nvSpPr>
        <p:spPr>
          <a:xfrm rot="16200000">
            <a:off x="-945781" y="5078106"/>
            <a:ext cx="2290354" cy="369332"/>
          </a:xfrm>
          <a:prstGeom prst="rect">
            <a:avLst/>
          </a:prstGeom>
          <a:noFill/>
        </p:spPr>
        <p:txBody>
          <a:bodyPr wrap="square" rtlCol="0">
            <a:spAutoFit/>
          </a:bodyPr>
          <a:lstStyle/>
          <a:p>
            <a:pPr algn="ctr"/>
            <a:r>
              <a:rPr lang="en-US" b="1" dirty="0"/>
              <a:t>July</a:t>
            </a:r>
          </a:p>
        </p:txBody>
      </p:sp>
      <p:sp>
        <p:nvSpPr>
          <p:cNvPr id="13" name="TextBox 12">
            <a:extLst>
              <a:ext uri="{FF2B5EF4-FFF2-40B4-BE49-F238E27FC236}">
                <a16:creationId xmlns:a16="http://schemas.microsoft.com/office/drawing/2014/main" id="{0CA091D6-844B-4DEE-8197-BD09DEAC48E6}"/>
              </a:ext>
            </a:extLst>
          </p:cNvPr>
          <p:cNvSpPr txBox="1"/>
          <p:nvPr/>
        </p:nvSpPr>
        <p:spPr>
          <a:xfrm rot="16200000">
            <a:off x="-953791" y="2099157"/>
            <a:ext cx="2290354" cy="369332"/>
          </a:xfrm>
          <a:prstGeom prst="rect">
            <a:avLst/>
          </a:prstGeom>
          <a:noFill/>
        </p:spPr>
        <p:txBody>
          <a:bodyPr wrap="square" rtlCol="0">
            <a:spAutoFit/>
          </a:bodyPr>
          <a:lstStyle/>
          <a:p>
            <a:pPr algn="ctr"/>
            <a:r>
              <a:rPr lang="en-US" b="1" dirty="0"/>
              <a:t>January</a:t>
            </a:r>
          </a:p>
        </p:txBody>
      </p:sp>
    </p:spTree>
    <p:extLst>
      <p:ext uri="{BB962C8B-B14F-4D97-AF65-F5344CB8AC3E}">
        <p14:creationId xmlns:p14="http://schemas.microsoft.com/office/powerpoint/2010/main" val="2351518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PM2.5</a:t>
            </a:r>
          </a:p>
        </p:txBody>
      </p:sp>
      <p:sp>
        <p:nvSpPr>
          <p:cNvPr id="5" name="Subtitle 4">
            <a:extLst>
              <a:ext uri="{FF2B5EF4-FFF2-40B4-BE49-F238E27FC236}">
                <a16:creationId xmlns:a16="http://schemas.microsoft.com/office/drawing/2014/main" id="{FD4985F5-1FB2-4259-920E-D6C4048AF8D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47</a:t>
            </a:fld>
            <a:endParaRPr lang="en-US"/>
          </a:p>
        </p:txBody>
      </p:sp>
    </p:spTree>
    <p:extLst>
      <p:ext uri="{BB962C8B-B14F-4D97-AF65-F5344CB8AC3E}">
        <p14:creationId xmlns:p14="http://schemas.microsoft.com/office/powerpoint/2010/main" val="2905971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48</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Northeast</a:t>
            </a:r>
          </a:p>
        </p:txBody>
      </p:sp>
      <p:pic>
        <p:nvPicPr>
          <p:cNvPr id="5" name="Picture 4" descr="A screenshot of a cell phone&#10;&#10;Description automatically generated">
            <a:extLst>
              <a:ext uri="{FF2B5EF4-FFF2-40B4-BE49-F238E27FC236}">
                <a16:creationId xmlns:a16="http://schemas.microsoft.com/office/drawing/2014/main" id="{93D2C824-4B25-4712-B712-0077EF947E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637" b="3575"/>
          <a:stretch/>
        </p:blipFill>
        <p:spPr>
          <a:xfrm>
            <a:off x="0" y="1417638"/>
            <a:ext cx="5177750" cy="484940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8D95F97-391A-4264-9A4C-DE55A99E48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17637" b="831"/>
          <a:stretch/>
        </p:blipFill>
        <p:spPr>
          <a:xfrm>
            <a:off x="5333199" y="1420491"/>
            <a:ext cx="5177750" cy="4987458"/>
          </a:xfrm>
          <a:prstGeom prst="rect">
            <a:avLst/>
          </a:prstGeom>
        </p:spPr>
      </p:pic>
      <p:sp>
        <p:nvSpPr>
          <p:cNvPr id="8" name="TextBox 7">
            <a:extLst>
              <a:ext uri="{FF2B5EF4-FFF2-40B4-BE49-F238E27FC236}">
                <a16:creationId xmlns:a16="http://schemas.microsoft.com/office/drawing/2014/main" id="{6A8335E3-E393-4B74-A04B-E1360ED9D4E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DEA2F6C-033A-47BF-A748-0A4664F2118A}"/>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A8E8FD60-5344-4F65-9816-02AF57D99DFE}"/>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FC949ED2-03F3-4230-BE29-885BA7E3D40C}"/>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AF33D291-1154-43A2-8B32-D3EB2F6FDA14}"/>
              </a:ext>
            </a:extLst>
          </p:cNvPr>
          <p:cNvPicPr>
            <a:picLocks noChangeAspect="1"/>
          </p:cNvPicPr>
          <p:nvPr/>
        </p:nvPicPr>
        <p:blipFill rotWithShape="1">
          <a:blip r:embed="rId3">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6E723B2-7E31-4141-9069-A093A0506F46}"/>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FE9E819E-CBAC-4FCD-A077-991ADCE37C7D}"/>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7A66719F-939B-434C-9367-1EB89630C1C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5959C95-D3F9-4AEF-BC39-59AE9056C69D}"/>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6034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49</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Upper Midwest</a:t>
            </a:r>
          </a:p>
        </p:txBody>
      </p:sp>
      <p:pic>
        <p:nvPicPr>
          <p:cNvPr id="6" name="Picture 5" descr="A screenshot of a cell phone&#10;&#10;Description automatically generated">
            <a:extLst>
              <a:ext uri="{FF2B5EF4-FFF2-40B4-BE49-F238E27FC236}">
                <a16:creationId xmlns:a16="http://schemas.microsoft.com/office/drawing/2014/main" id="{BC64E6B4-07DB-47A0-8FE1-36A8095F91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385"/>
          <a:stretch/>
        </p:blipFill>
        <p:spPr>
          <a:xfrm>
            <a:off x="0" y="1378749"/>
            <a:ext cx="5130713" cy="50292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84A2A400-C5D7-48A7-9CBE-24E11A6AE3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385"/>
          <a:stretch/>
        </p:blipFill>
        <p:spPr>
          <a:xfrm>
            <a:off x="5323103" y="1378749"/>
            <a:ext cx="5130713" cy="5029200"/>
          </a:xfrm>
          <a:prstGeom prst="rect">
            <a:avLst/>
          </a:prstGeom>
        </p:spPr>
      </p:pic>
      <p:sp>
        <p:nvSpPr>
          <p:cNvPr id="9" name="TextBox 8">
            <a:extLst>
              <a:ext uri="{FF2B5EF4-FFF2-40B4-BE49-F238E27FC236}">
                <a16:creationId xmlns:a16="http://schemas.microsoft.com/office/drawing/2014/main" id="{3065A688-4738-4D3E-9438-BAA744DC116D}"/>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0" name="TextBox 9">
            <a:extLst>
              <a:ext uri="{FF2B5EF4-FFF2-40B4-BE49-F238E27FC236}">
                <a16:creationId xmlns:a16="http://schemas.microsoft.com/office/drawing/2014/main" id="{A4371BE0-EFFD-40C1-BA0A-C9C4669E00FF}"/>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1" name="TextBox 10">
            <a:extLst>
              <a:ext uri="{FF2B5EF4-FFF2-40B4-BE49-F238E27FC236}">
                <a16:creationId xmlns:a16="http://schemas.microsoft.com/office/drawing/2014/main" id="{10C156BB-3955-453A-A79E-7B41685C927D}"/>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2" name="TextBox 11">
            <a:extLst>
              <a:ext uri="{FF2B5EF4-FFF2-40B4-BE49-F238E27FC236}">
                <a16:creationId xmlns:a16="http://schemas.microsoft.com/office/drawing/2014/main" id="{8D01F60B-4686-49A9-AEFC-84C9B5D7B663}"/>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3" name="Picture 12" descr="A screenshot of a cell phone&#10;&#10;Description automatically generated">
            <a:extLst>
              <a:ext uri="{FF2B5EF4-FFF2-40B4-BE49-F238E27FC236}">
                <a16:creationId xmlns:a16="http://schemas.microsoft.com/office/drawing/2014/main" id="{96E22EB5-9877-4CA4-ABE4-0282C5EAB8E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4" name="TextBox 13">
            <a:extLst>
              <a:ext uri="{FF2B5EF4-FFF2-40B4-BE49-F238E27FC236}">
                <a16:creationId xmlns:a16="http://schemas.microsoft.com/office/drawing/2014/main" id="{66D0AC57-D978-4218-AF82-DE3572E87AD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5" name="TextBox 14">
            <a:extLst>
              <a:ext uri="{FF2B5EF4-FFF2-40B4-BE49-F238E27FC236}">
                <a16:creationId xmlns:a16="http://schemas.microsoft.com/office/drawing/2014/main" id="{2B6400E8-E338-46F6-AF68-003F71A851CF}"/>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6" name="TextBox 15">
            <a:extLst>
              <a:ext uri="{FF2B5EF4-FFF2-40B4-BE49-F238E27FC236}">
                <a16:creationId xmlns:a16="http://schemas.microsoft.com/office/drawing/2014/main" id="{84D13892-E649-4336-8C5F-0FF57624AE09}"/>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7" name="TextBox 16">
            <a:extLst>
              <a:ext uri="{FF2B5EF4-FFF2-40B4-BE49-F238E27FC236}">
                <a16:creationId xmlns:a16="http://schemas.microsoft.com/office/drawing/2014/main" id="{B7F041B0-70F1-40CE-853B-4CB037517610}"/>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677601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8608C-52A1-4206-928F-6EA4B06C242E}"/>
              </a:ext>
            </a:extLst>
          </p:cNvPr>
          <p:cNvSpPr>
            <a:spLocks noGrp="1"/>
          </p:cNvSpPr>
          <p:nvPr>
            <p:ph type="ctrTitle"/>
          </p:nvPr>
        </p:nvSpPr>
        <p:spPr/>
        <p:txBody>
          <a:bodyPr/>
          <a:lstStyle/>
          <a:p>
            <a:r>
              <a:rPr lang="en-US" dirty="0"/>
              <a:t>PM2.5</a:t>
            </a:r>
          </a:p>
        </p:txBody>
      </p:sp>
      <p:sp>
        <p:nvSpPr>
          <p:cNvPr id="3" name="Subtitle 2">
            <a:extLst>
              <a:ext uri="{FF2B5EF4-FFF2-40B4-BE49-F238E27FC236}">
                <a16:creationId xmlns:a16="http://schemas.microsoft.com/office/drawing/2014/main" id="{AEA51284-4804-477E-9FD2-0349588375D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49248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50</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Ohio River Valley</a:t>
            </a:r>
          </a:p>
        </p:txBody>
      </p:sp>
      <p:pic>
        <p:nvPicPr>
          <p:cNvPr id="5" name="Picture 4" descr="A screenshot of a cell phone&#10;&#10;Description automatically generated">
            <a:extLst>
              <a:ext uri="{FF2B5EF4-FFF2-40B4-BE49-F238E27FC236}">
                <a16:creationId xmlns:a16="http://schemas.microsoft.com/office/drawing/2014/main" id="{E384C7E2-37CF-4268-91CD-9DB71CE611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294"/>
          <a:stretch/>
        </p:blipFill>
        <p:spPr>
          <a:xfrm>
            <a:off x="0" y="1407916"/>
            <a:ext cx="5136480"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C1CDAD9-4D1A-4C4A-A0C6-1CC87F51B7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294"/>
          <a:stretch/>
        </p:blipFill>
        <p:spPr>
          <a:xfrm>
            <a:off x="5317338" y="1378749"/>
            <a:ext cx="5136480" cy="5029200"/>
          </a:xfrm>
          <a:prstGeom prst="rect">
            <a:avLst/>
          </a:prstGeom>
        </p:spPr>
      </p:pic>
      <p:sp>
        <p:nvSpPr>
          <p:cNvPr id="8" name="TextBox 7">
            <a:extLst>
              <a:ext uri="{FF2B5EF4-FFF2-40B4-BE49-F238E27FC236}">
                <a16:creationId xmlns:a16="http://schemas.microsoft.com/office/drawing/2014/main" id="{BB3AD6EA-091F-4D24-9FF7-CCD8D9AFF7DA}"/>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AC2E4B48-7001-4DCA-BC19-B43CC2221BF6}"/>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7C217786-0E3E-4D0E-AB9D-AFE189836620}"/>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56967828-314A-4549-91BC-3B1F65724C97}"/>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FDA824AE-26F7-4748-92AA-E746721176A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A72C4196-8393-4DD0-B26E-D2A3E4D05617}"/>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2E82CC4-946C-4652-B6F3-3B2D65244A52}"/>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3F64BCBF-E3D8-4C64-ACF4-C0B8B9461BA5}"/>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AC8C33A-AC8E-4A0B-AA17-4966A4876B3C}"/>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732504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51</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Southeast</a:t>
            </a:r>
          </a:p>
        </p:txBody>
      </p:sp>
      <p:pic>
        <p:nvPicPr>
          <p:cNvPr id="5" name="Picture 4" descr="A screenshot of a cell phone&#10;&#10;Description automatically generated">
            <a:extLst>
              <a:ext uri="{FF2B5EF4-FFF2-40B4-BE49-F238E27FC236}">
                <a16:creationId xmlns:a16="http://schemas.microsoft.com/office/drawing/2014/main" id="{DC53D3AB-030E-4323-AC63-4E874C741B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097"/>
          <a:stretch/>
        </p:blipFill>
        <p:spPr>
          <a:xfrm>
            <a:off x="0" y="1421029"/>
            <a:ext cx="5148836"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C182798-7A75-4B86-A1E2-E6C321132C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097"/>
          <a:stretch/>
        </p:blipFill>
        <p:spPr>
          <a:xfrm>
            <a:off x="5329695" y="1421029"/>
            <a:ext cx="5148836" cy="5029200"/>
          </a:xfrm>
          <a:prstGeom prst="rect">
            <a:avLst/>
          </a:prstGeom>
        </p:spPr>
      </p:pic>
      <p:sp>
        <p:nvSpPr>
          <p:cNvPr id="8" name="TextBox 7">
            <a:extLst>
              <a:ext uri="{FF2B5EF4-FFF2-40B4-BE49-F238E27FC236}">
                <a16:creationId xmlns:a16="http://schemas.microsoft.com/office/drawing/2014/main" id="{5D6D9D14-FEDF-4770-8893-D36871DE959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5731B7C8-7A80-4344-9CBC-38DE34D369A0}"/>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38BB206E-F6B2-42E9-99CA-BCBA6F56DABA}"/>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5C5EB8E1-D20F-458E-8D96-5C04601B6460}"/>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D36535D8-D33E-4363-A739-44E7E008C520}"/>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7D5489C-5194-4B04-9642-D582048E5F1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E9AE69A-ED64-4673-86E3-1EA2814B2C57}"/>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66075125-1A5D-4494-9524-4E79125F86F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60EE7627-2211-4B22-86F7-145C5FD39867}"/>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593745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52</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a:bodyPr>
          <a:lstStyle/>
          <a:p>
            <a:r>
              <a:rPr lang="en-US" dirty="0"/>
              <a:t>CSN speciated PM2.5 performance: South</a:t>
            </a:r>
          </a:p>
        </p:txBody>
      </p:sp>
      <p:pic>
        <p:nvPicPr>
          <p:cNvPr id="5" name="Picture 4" descr="A screenshot of a cell phone&#10;&#10;Description automatically generated">
            <a:extLst>
              <a:ext uri="{FF2B5EF4-FFF2-40B4-BE49-F238E27FC236}">
                <a16:creationId xmlns:a16="http://schemas.microsoft.com/office/drawing/2014/main" id="{BF36395F-189D-4963-99A1-22A8006ACD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732"/>
          <a:stretch/>
        </p:blipFill>
        <p:spPr>
          <a:xfrm>
            <a:off x="0" y="1378749"/>
            <a:ext cx="5171817"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F4B82BC-A18A-4C99-8FF1-315A74290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732"/>
          <a:stretch/>
        </p:blipFill>
        <p:spPr>
          <a:xfrm>
            <a:off x="5343784" y="1378749"/>
            <a:ext cx="5171817" cy="5029200"/>
          </a:xfrm>
          <a:prstGeom prst="rect">
            <a:avLst/>
          </a:prstGeom>
        </p:spPr>
      </p:pic>
      <p:sp>
        <p:nvSpPr>
          <p:cNvPr id="8" name="TextBox 7">
            <a:extLst>
              <a:ext uri="{FF2B5EF4-FFF2-40B4-BE49-F238E27FC236}">
                <a16:creationId xmlns:a16="http://schemas.microsoft.com/office/drawing/2014/main" id="{B227E675-E62E-4320-9D48-C01F8D7FFDF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DC0F4F7-046A-48C5-83D7-621BC38781D3}"/>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AE690FC8-9CC0-4E91-9E26-7665DC83E982}"/>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7C405E8F-C78F-4725-BE30-6555F35FED87}"/>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65443703-0D51-4FA1-8EE0-962F646DF6E6}"/>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03E4DC3C-45EA-43DE-823C-F9FEF3EFE755}"/>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6197FCA-C6B1-4CF7-9050-E169594D664A}"/>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FAFF63B6-A6FF-4E60-B979-10D6A9AD4A4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0E74F87E-FB28-4AA5-9FDD-26F4C24B021E}"/>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784367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53</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Northern Rockies and Plains</a:t>
            </a:r>
          </a:p>
        </p:txBody>
      </p:sp>
      <p:pic>
        <p:nvPicPr>
          <p:cNvPr id="5" name="Picture 4" descr="A screenshot of a cell phone&#10;&#10;Description automatically generated">
            <a:extLst>
              <a:ext uri="{FF2B5EF4-FFF2-40B4-BE49-F238E27FC236}">
                <a16:creationId xmlns:a16="http://schemas.microsoft.com/office/drawing/2014/main" id="{1B61C4D0-EAA8-4D49-8C42-8C67683C0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624"/>
          <a:stretch/>
        </p:blipFill>
        <p:spPr>
          <a:xfrm>
            <a:off x="0" y="1420721"/>
            <a:ext cx="5115697"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B7E749F-9E21-4053-BC56-55E26DF79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624"/>
          <a:stretch/>
        </p:blipFill>
        <p:spPr>
          <a:xfrm>
            <a:off x="5313409" y="1420721"/>
            <a:ext cx="5115697" cy="5029200"/>
          </a:xfrm>
          <a:prstGeom prst="rect">
            <a:avLst/>
          </a:prstGeom>
        </p:spPr>
      </p:pic>
      <p:sp>
        <p:nvSpPr>
          <p:cNvPr id="8" name="TextBox 7">
            <a:extLst>
              <a:ext uri="{FF2B5EF4-FFF2-40B4-BE49-F238E27FC236}">
                <a16:creationId xmlns:a16="http://schemas.microsoft.com/office/drawing/2014/main" id="{0874272D-4336-4923-B20B-02B6429415A7}"/>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D82D2DE3-ADF4-4A1F-8023-BBF8CAA3A9C4}"/>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7F22CBD6-B2D2-464B-ADEB-DD989E18A02F}"/>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9C7C3EDC-E7FD-470C-8A46-8B993902EB5D}"/>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EE713BEB-C294-4B64-8707-396CCDEFE55C}"/>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2185494-04BF-4548-98F1-2B2FC32093EE}"/>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9174A52F-84C6-48FA-BFD0-DEFBD48B1BAC}"/>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01A48542-85DD-4011-9882-11914A092773}"/>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6BC03A0-1D73-48C6-B929-403F54F3B3AD}"/>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951052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54</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Northwest</a:t>
            </a:r>
          </a:p>
        </p:txBody>
      </p:sp>
      <p:pic>
        <p:nvPicPr>
          <p:cNvPr id="5" name="Picture 4" descr="A screenshot of a cell phone&#10;&#10;Description automatically generated">
            <a:extLst>
              <a:ext uri="{FF2B5EF4-FFF2-40B4-BE49-F238E27FC236}">
                <a16:creationId xmlns:a16="http://schemas.microsoft.com/office/drawing/2014/main" id="{E5BE4964-49D3-4A83-84B6-439CABC41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821"/>
          <a:stretch/>
        </p:blipFill>
        <p:spPr>
          <a:xfrm>
            <a:off x="0" y="1366392"/>
            <a:ext cx="5103341"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9E074B0-63C9-40DF-A0FF-3C2DB1564A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821"/>
          <a:stretch/>
        </p:blipFill>
        <p:spPr>
          <a:xfrm>
            <a:off x="5295900" y="1366392"/>
            <a:ext cx="5103341" cy="5029200"/>
          </a:xfrm>
          <a:prstGeom prst="rect">
            <a:avLst/>
          </a:prstGeom>
        </p:spPr>
      </p:pic>
      <p:sp>
        <p:nvSpPr>
          <p:cNvPr id="8" name="TextBox 7">
            <a:extLst>
              <a:ext uri="{FF2B5EF4-FFF2-40B4-BE49-F238E27FC236}">
                <a16:creationId xmlns:a16="http://schemas.microsoft.com/office/drawing/2014/main" id="{299A8FFD-F4B1-4CE8-BA92-02B51F045D72}"/>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BE344ACA-C669-4B1A-B524-79285D20712E}"/>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0FA58D0C-2BE6-4015-83F3-F21A7538488F}"/>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9C5CB0D4-BD98-4AB9-A229-5EF7B61118AB}"/>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81185287-5A7A-4CE8-8E55-620562663E8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DE920C02-CF89-41AD-BEBB-5D2695F1BBA9}"/>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1BDB5E1-30F6-45AF-B291-353AF3769FB4}"/>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3034B5E7-188C-49CB-BE58-91431744AF4A}"/>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4FDB6172-6EB8-450E-8275-2280FE13A985}"/>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1988774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55</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Southwest</a:t>
            </a:r>
          </a:p>
        </p:txBody>
      </p:sp>
      <p:pic>
        <p:nvPicPr>
          <p:cNvPr id="5" name="Picture 4" descr="A screenshot of a cell phone&#10;&#10;Description automatically generated">
            <a:extLst>
              <a:ext uri="{FF2B5EF4-FFF2-40B4-BE49-F238E27FC236}">
                <a16:creationId xmlns:a16="http://schemas.microsoft.com/office/drawing/2014/main" id="{DDB51C7E-959F-475C-8C0E-065AA8F027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838"/>
          <a:stretch/>
        </p:blipFill>
        <p:spPr>
          <a:xfrm>
            <a:off x="0" y="1417638"/>
            <a:ext cx="5165124"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2943C39-AD1B-46B0-AC9A-D91EF405CB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838"/>
          <a:stretch/>
        </p:blipFill>
        <p:spPr>
          <a:xfrm>
            <a:off x="5349050" y="1417638"/>
            <a:ext cx="5165124" cy="5029200"/>
          </a:xfrm>
          <a:prstGeom prst="rect">
            <a:avLst/>
          </a:prstGeom>
        </p:spPr>
      </p:pic>
      <p:sp>
        <p:nvSpPr>
          <p:cNvPr id="8" name="TextBox 7">
            <a:extLst>
              <a:ext uri="{FF2B5EF4-FFF2-40B4-BE49-F238E27FC236}">
                <a16:creationId xmlns:a16="http://schemas.microsoft.com/office/drawing/2014/main" id="{81A0C578-2FAC-4D0E-9C87-6131948417EB}"/>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CC67155-4BD8-4A97-BA12-0AE8B1B0350F}"/>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13D634F1-BF94-40F5-B8D2-BA70EAFD4D80}"/>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D92BC089-2CA7-4A36-8E49-FBD8C8D096F0}"/>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5548F035-0759-4614-AB11-810F787CE319}"/>
              </a:ext>
            </a:extLst>
          </p:cNvPr>
          <p:cNvPicPr>
            <a:picLocks noChangeAspect="1"/>
          </p:cNvPicPr>
          <p:nvPr/>
        </p:nvPicPr>
        <p:blipFill rotWithShape="1">
          <a:blip r:embed="rId5">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587E5240-5686-497E-9B8E-39DBE82A7BE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2F3A956E-282A-4751-83F8-BBF92A7F588A}"/>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B7EE9AF7-FE7E-4AC7-AD7E-F8B67B46C307}"/>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F56B816E-465E-46D1-ADD7-B9829D08D757}"/>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75919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56</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a:bodyPr>
          <a:lstStyle/>
          <a:p>
            <a:r>
              <a:rPr lang="en-US" dirty="0"/>
              <a:t>CSN speciated PM2.5 performance: West</a:t>
            </a:r>
          </a:p>
        </p:txBody>
      </p:sp>
      <p:pic>
        <p:nvPicPr>
          <p:cNvPr id="5" name="Picture 4" descr="A screenshot of a cell phone&#10;&#10;Description automatically generated">
            <a:extLst>
              <a:ext uri="{FF2B5EF4-FFF2-40B4-BE49-F238E27FC236}">
                <a16:creationId xmlns:a16="http://schemas.microsoft.com/office/drawing/2014/main" id="{0239FACD-1C4E-4832-B16E-11BEC672C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427"/>
          <a:stretch/>
        </p:blipFill>
        <p:spPr>
          <a:xfrm>
            <a:off x="0" y="1427694"/>
            <a:ext cx="5128054"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00A0F0E-E815-4CA5-9200-37FF5EFCD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27"/>
          <a:stretch/>
        </p:blipFill>
        <p:spPr>
          <a:xfrm>
            <a:off x="5349446" y="1427694"/>
            <a:ext cx="5128054" cy="5029200"/>
          </a:xfrm>
          <a:prstGeom prst="rect">
            <a:avLst/>
          </a:prstGeom>
        </p:spPr>
      </p:pic>
      <p:sp>
        <p:nvSpPr>
          <p:cNvPr id="8" name="TextBox 7">
            <a:extLst>
              <a:ext uri="{FF2B5EF4-FFF2-40B4-BE49-F238E27FC236}">
                <a16:creationId xmlns:a16="http://schemas.microsoft.com/office/drawing/2014/main" id="{422593EF-F499-45DC-9485-8D41F711FEC5}"/>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2772CF6-94A1-4B9A-9CA8-FEDD13F88E86}"/>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32243904-CBAF-4925-85D2-EC8C604ABF57}"/>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81D157DC-AE73-452C-A090-F1C651AA87EB}"/>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5B45FD13-B6E1-4D34-BE02-5BC3FAD7330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4796B61-7222-4BB5-9E12-7CE51AD332AD}"/>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DDE7D094-CD13-4733-A4F7-1C7F49C289BC}"/>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A1B9D5A8-139F-4BA0-ABF9-C034EDF3171E}"/>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19F9967D-B3F8-47C7-B293-0606FF1CFA2C}"/>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914366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fontScale="90000"/>
          </a:bodyPr>
          <a:lstStyle/>
          <a:p>
            <a:r>
              <a:rPr lang="en-US" dirty="0"/>
              <a:t>CMAQ comparison to MODIS AOD: m</a:t>
            </a:r>
            <a:r>
              <a:rPr dirty="0"/>
              <a:t>ethods</a:t>
            </a:r>
          </a:p>
        </p:txBody>
      </p:sp>
      <p:sp>
        <p:nvSpPr>
          <p:cNvPr id="3" name="Content Placeholder 2"/>
          <p:cNvSpPr>
            <a:spLocks noGrp="1"/>
          </p:cNvSpPr>
          <p:nvPr>
            <p:ph idx="4294967295"/>
          </p:nvPr>
        </p:nvSpPr>
        <p:spPr>
          <a:xfrm>
            <a:off x="0" y="1481138"/>
            <a:ext cx="10972800" cy="4525962"/>
          </a:xfrm>
        </p:spPr>
        <p:txBody>
          <a:bodyPr>
            <a:normAutofit fontScale="92500" lnSpcReduction="10000"/>
          </a:bodyPr>
          <a:lstStyle/>
          <a:p>
            <a:pPr marL="109728" indent="0">
              <a:buNone/>
            </a:pPr>
            <a:endParaRPr lang="en-US" dirty="0"/>
          </a:p>
          <a:p>
            <a:r>
              <a:rPr dirty="0"/>
              <a:t>RSIG </a:t>
            </a:r>
            <a:endParaRPr lang="en-US" dirty="0"/>
          </a:p>
          <a:p>
            <a:pPr lvl="1"/>
            <a:r>
              <a:rPr lang="en-US" dirty="0"/>
              <a:t>Product: </a:t>
            </a:r>
            <a:r>
              <a:rPr dirty="0"/>
              <a:t>modis.mod43k.Optical_Depth_Land_And_Ocean</a:t>
            </a:r>
            <a:endParaRPr lang="en-US" dirty="0"/>
          </a:p>
          <a:p>
            <a:pPr lvl="2"/>
            <a:r>
              <a:rPr lang="en-US" dirty="0"/>
              <a:t>AOD at 500nm</a:t>
            </a:r>
          </a:p>
          <a:p>
            <a:pPr lvl="1"/>
            <a:r>
              <a:rPr lang="en-US" dirty="0" err="1"/>
              <a:t>Regrid</a:t>
            </a:r>
            <a:r>
              <a:rPr lang="en-US" dirty="0"/>
              <a:t>: 12US2 via WCS</a:t>
            </a:r>
            <a:endParaRPr dirty="0"/>
          </a:p>
          <a:p>
            <a:r>
              <a:rPr dirty="0"/>
              <a:t>CMAQ </a:t>
            </a:r>
            <a:endParaRPr lang="en-US" dirty="0"/>
          </a:p>
          <a:p>
            <a:pPr lvl="1"/>
            <a:r>
              <a:rPr lang="en-US" dirty="0"/>
              <a:t>Variable </a:t>
            </a:r>
            <a:r>
              <a:rPr dirty="0"/>
              <a:t>AOD_W550_ANGST from PHOTDIAG1</a:t>
            </a:r>
            <a:endParaRPr lang="en-US" dirty="0"/>
          </a:p>
          <a:p>
            <a:pPr lvl="2"/>
            <a:r>
              <a:rPr lang="en-US" dirty="0"/>
              <a:t>Angstrom exponent interpolation between 381 and 607 nm</a:t>
            </a:r>
            <a:endParaRPr dirty="0"/>
          </a:p>
          <a:p>
            <a:pPr lvl="1"/>
            <a:r>
              <a:rPr lang="en-US" dirty="0"/>
              <a:t>Filter grid cells:</a:t>
            </a:r>
          </a:p>
          <a:p>
            <a:pPr lvl="2"/>
            <a:r>
              <a:rPr dirty="0"/>
              <a:t>Select approximate overpass times</a:t>
            </a:r>
          </a:p>
          <a:p>
            <a:pPr lvl="2"/>
            <a:r>
              <a:rPr dirty="0"/>
              <a:t>Select only successful retrieval time</a:t>
            </a:r>
            <a:r>
              <a:rPr lang="en-US" dirty="0"/>
              <a:t>/grid cells</a:t>
            </a:r>
            <a:r>
              <a:rPr dirty="0"/>
              <a:t>.</a:t>
            </a:r>
          </a:p>
          <a:p>
            <a:r>
              <a:rPr dirty="0"/>
              <a:t>Average </a:t>
            </a:r>
            <a:r>
              <a:rPr lang="en-US" dirty="0"/>
              <a:t>all </a:t>
            </a:r>
            <a:r>
              <a:rPr dirty="0"/>
              <a:t>data to monthly resolution</a:t>
            </a:r>
          </a:p>
          <a:p>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766763"/>
          </a:xfrm>
        </p:spPr>
        <p:txBody>
          <a:bodyPr>
            <a:normAutofit fontScale="90000"/>
          </a:bodyPr>
          <a:lstStyle/>
          <a:p>
            <a:r>
              <a:rPr lang="en-US" dirty="0"/>
              <a:t>How does CMAQ compare to MODIS AOD?</a:t>
            </a:r>
            <a:endParaRPr dirty="0"/>
          </a:p>
        </p:txBody>
      </p:sp>
      <p:pic>
        <p:nvPicPr>
          <p:cNvPr id="3" name="Picture 2" descr="seasonal.png"/>
          <p:cNvPicPr>
            <a:picLocks noChangeAspect="1"/>
          </p:cNvPicPr>
          <p:nvPr/>
        </p:nvPicPr>
        <p:blipFill>
          <a:blip r:embed="rId3"/>
          <a:stretch>
            <a:fillRect/>
          </a:stretch>
        </p:blipFill>
        <p:spPr>
          <a:xfrm>
            <a:off x="457200" y="914400"/>
            <a:ext cx="7315200" cy="5985164"/>
          </a:xfrm>
          <a:prstGeom prst="rect">
            <a:avLst/>
          </a:prstGeom>
        </p:spPr>
      </p:pic>
      <p:sp>
        <p:nvSpPr>
          <p:cNvPr id="4" name="Rectangle 3">
            <a:extLst>
              <a:ext uri="{FF2B5EF4-FFF2-40B4-BE49-F238E27FC236}">
                <a16:creationId xmlns:a16="http://schemas.microsoft.com/office/drawing/2014/main" id="{15372755-71F3-4F55-8ACB-EAAC4FC825D2}"/>
              </a:ext>
            </a:extLst>
          </p:cNvPr>
          <p:cNvSpPr/>
          <p:nvPr/>
        </p:nvSpPr>
        <p:spPr>
          <a:xfrm>
            <a:off x="7548967" y="1644824"/>
            <a:ext cx="4643033" cy="4524315"/>
          </a:xfrm>
          <a:prstGeom prst="rect">
            <a:avLst/>
          </a:prstGeom>
        </p:spPr>
        <p:txBody>
          <a:bodyPr wrap="square">
            <a:spAutoFit/>
          </a:bodyPr>
          <a:lstStyle/>
          <a:p>
            <a:r>
              <a:rPr lang="en-US" dirty="0"/>
              <a:t>AOD comparison methods in extra slides</a:t>
            </a:r>
          </a:p>
          <a:p>
            <a:endParaRPr lang="en-US" dirty="0"/>
          </a:p>
          <a:p>
            <a:r>
              <a:rPr lang="en-US" dirty="0"/>
              <a:t>Remer et al. 2005 suggest uncertainty at the </a:t>
            </a:r>
          </a:p>
          <a:p>
            <a:pPr marL="285750" indent="-285750">
              <a:buFont typeface="Arial" panose="020B0604020202020204" pitchFamily="34" charset="0"/>
              <a:buChar char="•"/>
            </a:pPr>
            <a:r>
              <a:rPr lang="en-US" dirty="0"/>
              <a:t>+- 0.05</a:t>
            </a:r>
          </a:p>
          <a:p>
            <a:pPr marL="285750" indent="-285750">
              <a:buFont typeface="Arial" panose="020B0604020202020204" pitchFamily="34" charset="0"/>
              <a:buChar char="•"/>
            </a:pPr>
            <a:r>
              <a:rPr lang="en-US" dirty="0"/>
              <a:t>+-15% AOD</a:t>
            </a:r>
          </a:p>
          <a:p>
            <a:pPr marL="285750" indent="-285750">
              <a:buFont typeface="Arial" panose="020B0604020202020204" pitchFamily="34" charset="0"/>
              <a:buChar char="•"/>
            </a:pPr>
            <a:r>
              <a:rPr lang="en-US" dirty="0"/>
              <a:t>So good performance</a:t>
            </a:r>
          </a:p>
          <a:p>
            <a:pPr marL="742950" lvl="1" indent="-285750">
              <a:buFont typeface="Arial" panose="020B0604020202020204" pitchFamily="34" charset="0"/>
              <a:buChar char="•"/>
            </a:pPr>
            <a:r>
              <a:rPr lang="en-US" dirty="0"/>
              <a:t>CMAQ &gt; (MODIS * 0.85 – 0.05)</a:t>
            </a:r>
          </a:p>
          <a:p>
            <a:pPr marL="742950" lvl="1" indent="-285750">
              <a:buFont typeface="Arial" panose="020B0604020202020204" pitchFamily="34" charset="0"/>
              <a:buChar char="•"/>
            </a:pPr>
            <a:r>
              <a:rPr lang="en-US" dirty="0"/>
              <a:t>CMAQ &lt; (MODIS * 1.15 + 0.05)</a:t>
            </a:r>
          </a:p>
          <a:p>
            <a:pPr marL="285750" indent="-285750">
              <a:buFont typeface="Arial" panose="020B0604020202020204" pitchFamily="34" charset="0"/>
              <a:buChar char="•"/>
            </a:pPr>
            <a:r>
              <a:rPr lang="en-US" dirty="0"/>
              <a:t>When |DIFF| &lt; 0.05, good.</a:t>
            </a:r>
          </a:p>
          <a:p>
            <a:pPr marL="285750" indent="-285750">
              <a:buFont typeface="Arial" panose="020B0604020202020204" pitchFamily="34" charset="0"/>
              <a:buChar char="•"/>
            </a:pPr>
            <a:r>
              <a:rPr lang="en-US" dirty="0"/>
              <a:t>When |1 – RATIO| &lt; 0.15, good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Comparisons with satellite products is still a work in progress</a:t>
            </a:r>
          </a:p>
          <a:p>
            <a:pPr marL="285750" indent="-285750">
              <a:buFont typeface="Arial" panose="020B0604020202020204" pitchFamily="34" charset="0"/>
              <a:buChar cha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87882D-F02F-4165-81FB-4F058DF483E6}"/>
              </a:ext>
            </a:extLst>
          </p:cNvPr>
          <p:cNvSpPr>
            <a:spLocks noGrp="1"/>
          </p:cNvSpPr>
          <p:nvPr>
            <p:ph type="sldNum" sz="quarter" idx="12"/>
          </p:nvPr>
        </p:nvSpPr>
        <p:spPr/>
        <p:txBody>
          <a:bodyPr/>
          <a:lstStyle/>
          <a:p>
            <a:fld id="{61C894BD-DCE2-4A96-A9AF-225BBEAC2A40}" type="slidenum">
              <a:rPr lang="en-US" smtClean="0"/>
              <a:pPr/>
              <a:t>6</a:t>
            </a:fld>
            <a:endParaRPr lang="en-US"/>
          </a:p>
        </p:txBody>
      </p:sp>
      <p:sp>
        <p:nvSpPr>
          <p:cNvPr id="5" name="Title 4">
            <a:extLst>
              <a:ext uri="{FF2B5EF4-FFF2-40B4-BE49-F238E27FC236}">
                <a16:creationId xmlns:a16="http://schemas.microsoft.com/office/drawing/2014/main" id="{BCF10A85-8C2D-427F-96C6-1112A0800C00}"/>
              </a:ext>
            </a:extLst>
          </p:cNvPr>
          <p:cNvSpPr>
            <a:spLocks noGrp="1"/>
          </p:cNvSpPr>
          <p:nvPr>
            <p:ph type="title"/>
          </p:nvPr>
        </p:nvSpPr>
        <p:spPr/>
        <p:txBody>
          <a:bodyPr>
            <a:normAutofit fontScale="90000"/>
          </a:bodyPr>
          <a:lstStyle/>
          <a:p>
            <a:r>
              <a:rPr lang="en-US" dirty="0"/>
              <a:t>Measured PM composition across the US (2013-2015)</a:t>
            </a:r>
          </a:p>
        </p:txBody>
      </p:sp>
      <p:pic>
        <p:nvPicPr>
          <p:cNvPr id="14" name="Picture 13" descr="A picture containing light, green, traffic, sitting&#10;&#10;Description automatically generated">
            <a:extLst>
              <a:ext uri="{FF2B5EF4-FFF2-40B4-BE49-F238E27FC236}">
                <a16:creationId xmlns:a16="http://schemas.microsoft.com/office/drawing/2014/main" id="{16150E2E-8276-442B-A6FB-9AD4F5E44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943" y="1494880"/>
            <a:ext cx="5491753" cy="3623777"/>
          </a:xfrm>
          <a:prstGeom prst="rect">
            <a:avLst/>
          </a:prstGeom>
        </p:spPr>
      </p:pic>
      <p:pic>
        <p:nvPicPr>
          <p:cNvPr id="16" name="Picture 15" descr="A picture containing light, traffic, sitting, green&#10;&#10;Description automatically generated">
            <a:extLst>
              <a:ext uri="{FF2B5EF4-FFF2-40B4-BE49-F238E27FC236}">
                <a16:creationId xmlns:a16="http://schemas.microsoft.com/office/drawing/2014/main" id="{5D440482-E623-4E25-98B6-E932B8F8B3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055" y="1443772"/>
            <a:ext cx="5491753" cy="3704250"/>
          </a:xfrm>
          <a:prstGeom prst="rect">
            <a:avLst/>
          </a:prstGeom>
        </p:spPr>
      </p:pic>
      <p:sp>
        <p:nvSpPr>
          <p:cNvPr id="17" name="TextBox 16">
            <a:extLst>
              <a:ext uri="{FF2B5EF4-FFF2-40B4-BE49-F238E27FC236}">
                <a16:creationId xmlns:a16="http://schemas.microsoft.com/office/drawing/2014/main" id="{885D2D92-8371-47DF-993F-CDDFF3C296D4}"/>
              </a:ext>
            </a:extLst>
          </p:cNvPr>
          <p:cNvSpPr txBox="1"/>
          <p:nvPr/>
        </p:nvSpPr>
        <p:spPr>
          <a:xfrm>
            <a:off x="1428081" y="1479278"/>
            <a:ext cx="2933700" cy="369332"/>
          </a:xfrm>
          <a:prstGeom prst="rect">
            <a:avLst/>
          </a:prstGeom>
          <a:noFill/>
        </p:spPr>
        <p:txBody>
          <a:bodyPr wrap="square" rtlCol="0">
            <a:spAutoFit/>
          </a:bodyPr>
          <a:lstStyle/>
          <a:p>
            <a:pPr algn="ctr"/>
            <a:r>
              <a:rPr lang="en-US" dirty="0"/>
              <a:t>Winter</a:t>
            </a:r>
          </a:p>
        </p:txBody>
      </p:sp>
      <p:sp>
        <p:nvSpPr>
          <p:cNvPr id="18" name="TextBox 17">
            <a:extLst>
              <a:ext uri="{FF2B5EF4-FFF2-40B4-BE49-F238E27FC236}">
                <a16:creationId xmlns:a16="http://schemas.microsoft.com/office/drawing/2014/main" id="{CC649CB6-3180-487C-9A17-7614CB1202A9}"/>
              </a:ext>
            </a:extLst>
          </p:cNvPr>
          <p:cNvSpPr txBox="1"/>
          <p:nvPr/>
        </p:nvSpPr>
        <p:spPr>
          <a:xfrm>
            <a:off x="7162800" y="1479278"/>
            <a:ext cx="2933700" cy="369332"/>
          </a:xfrm>
          <a:prstGeom prst="rect">
            <a:avLst/>
          </a:prstGeom>
          <a:noFill/>
        </p:spPr>
        <p:txBody>
          <a:bodyPr wrap="square" rtlCol="0">
            <a:spAutoFit/>
          </a:bodyPr>
          <a:lstStyle/>
          <a:p>
            <a:pPr algn="ctr"/>
            <a:r>
              <a:rPr lang="en-US" dirty="0"/>
              <a:t>Summer</a:t>
            </a:r>
          </a:p>
        </p:txBody>
      </p:sp>
      <p:sp>
        <p:nvSpPr>
          <p:cNvPr id="2" name="TextBox 1">
            <a:extLst>
              <a:ext uri="{FF2B5EF4-FFF2-40B4-BE49-F238E27FC236}">
                <a16:creationId xmlns:a16="http://schemas.microsoft.com/office/drawing/2014/main" id="{EB951C1E-4F10-4F2E-AFE6-B3190034122E}"/>
              </a:ext>
            </a:extLst>
          </p:cNvPr>
          <p:cNvSpPr txBox="1"/>
          <p:nvPr/>
        </p:nvSpPr>
        <p:spPr>
          <a:xfrm>
            <a:off x="4064000" y="5318165"/>
            <a:ext cx="7465696" cy="147732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Composition varies by location but there are some overarching seasonal patterns</a:t>
            </a:r>
          </a:p>
          <a:p>
            <a:pPr marL="285750" indent="-285750">
              <a:buFont typeface="Arial" panose="020B0604020202020204" pitchFamily="34" charset="0"/>
              <a:buChar char="•"/>
            </a:pPr>
            <a:r>
              <a:rPr lang="en-US" dirty="0"/>
              <a:t>Winter: Major components of PM2.5 are nitrate, sulfate and OC</a:t>
            </a:r>
          </a:p>
          <a:p>
            <a:pPr marL="285750" indent="-285750">
              <a:buFont typeface="Arial" panose="020B0604020202020204" pitchFamily="34" charset="0"/>
              <a:buChar char="•"/>
            </a:pPr>
            <a:r>
              <a:rPr lang="en-US" dirty="0"/>
              <a:t>Summer: Major components of PM2.5 are sulfate and OC (nitrate still important in CA)</a:t>
            </a:r>
          </a:p>
        </p:txBody>
      </p:sp>
      <p:sp>
        <p:nvSpPr>
          <p:cNvPr id="3" name="Oval 2">
            <a:extLst>
              <a:ext uri="{FF2B5EF4-FFF2-40B4-BE49-F238E27FC236}">
                <a16:creationId xmlns:a16="http://schemas.microsoft.com/office/drawing/2014/main" id="{A6E4C67C-E62A-41B9-AEB6-531C95216AAA}"/>
              </a:ext>
            </a:extLst>
          </p:cNvPr>
          <p:cNvSpPr/>
          <p:nvPr/>
        </p:nvSpPr>
        <p:spPr>
          <a:xfrm>
            <a:off x="3089189" y="4447012"/>
            <a:ext cx="1519881" cy="736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ight, traffic, sitting, green&#10;&#10;Description automatically generated">
            <a:extLst>
              <a:ext uri="{FF2B5EF4-FFF2-40B4-BE49-F238E27FC236}">
                <a16:creationId xmlns:a16="http://schemas.microsoft.com/office/drawing/2014/main" id="{634B3295-4DEC-45DE-8EC0-C6955292F8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486" t="81931" r="20584" b="-1614"/>
          <a:stretch/>
        </p:blipFill>
        <p:spPr>
          <a:xfrm>
            <a:off x="458070" y="5118657"/>
            <a:ext cx="3208795" cy="1708766"/>
          </a:xfrm>
          <a:prstGeom prst="rect">
            <a:avLst/>
          </a:prstGeom>
          <a:solidFill>
            <a:schemeClr val="bg1"/>
          </a:solidFill>
          <a:ln>
            <a:solidFill>
              <a:schemeClr val="tx1"/>
            </a:solidFill>
          </a:ln>
        </p:spPr>
      </p:pic>
    </p:spTree>
    <p:extLst>
      <p:ext uri="{BB962C8B-B14F-4D97-AF65-F5344CB8AC3E}">
        <p14:creationId xmlns:p14="http://schemas.microsoft.com/office/powerpoint/2010/main" val="333878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map&#10;&#10;Description automatically generated">
            <a:extLst>
              <a:ext uri="{FF2B5EF4-FFF2-40B4-BE49-F238E27FC236}">
                <a16:creationId xmlns:a16="http://schemas.microsoft.com/office/drawing/2014/main" id="{AD7BDD34-A50E-48DF-BE71-74ACC81448C6}"/>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3763" b="51402"/>
          <a:stretch/>
        </p:blipFill>
        <p:spPr>
          <a:xfrm>
            <a:off x="5060348" y="1228835"/>
            <a:ext cx="4286250" cy="2741695"/>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7</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fontScale="90000"/>
          </a:bodyPr>
          <a:lstStyle/>
          <a:p>
            <a:r>
              <a:rPr lang="en-US" dirty="0"/>
              <a:t>Sulfate spatial patterns in CMAQ and CAMx</a:t>
            </a:r>
          </a:p>
        </p:txBody>
      </p:sp>
      <p:pic>
        <p:nvPicPr>
          <p:cNvPr id="6" name="Picture 5" descr="A screenshot of a cell phone&#10;&#10;Description automatically generated">
            <a:extLst>
              <a:ext uri="{FF2B5EF4-FFF2-40B4-BE49-F238E27FC236}">
                <a16:creationId xmlns:a16="http://schemas.microsoft.com/office/drawing/2014/main" id="{2ED81027-CA87-41C9-B46C-C985F1275947}"/>
              </a:ext>
            </a:extLst>
          </p:cNvPr>
          <p:cNvPicPr>
            <a:picLocks noChangeAspect="1"/>
          </p:cNvPicPr>
          <p:nvPr/>
        </p:nvPicPr>
        <p:blipFill rotWithShape="1">
          <a:blip r:embed="rId3">
            <a:extLst>
              <a:ext uri="{28A0092B-C50C-407E-A947-70E740481C1C}">
                <a14:useLocalDpi xmlns:a14="http://schemas.microsoft.com/office/drawing/2010/main" val="0"/>
              </a:ext>
            </a:extLst>
          </a:blip>
          <a:srcRect l="50001" t="3894" r="-1099" b="52243"/>
          <a:stretch/>
        </p:blipFill>
        <p:spPr>
          <a:xfrm>
            <a:off x="645582" y="1258563"/>
            <a:ext cx="4380410" cy="2682240"/>
          </a:xfrm>
          <a:prstGeom prst="rect">
            <a:avLst/>
          </a:prstGeom>
        </p:spPr>
      </p:pic>
      <p:sp>
        <p:nvSpPr>
          <p:cNvPr id="7" name="TextBox 6">
            <a:extLst>
              <a:ext uri="{FF2B5EF4-FFF2-40B4-BE49-F238E27FC236}">
                <a16:creationId xmlns:a16="http://schemas.microsoft.com/office/drawing/2014/main" id="{3A4166FC-DE8C-44D4-A43C-2970F4A43E84}"/>
              </a:ext>
            </a:extLst>
          </p:cNvPr>
          <p:cNvSpPr txBox="1"/>
          <p:nvPr/>
        </p:nvSpPr>
        <p:spPr>
          <a:xfrm>
            <a:off x="1294535" y="837460"/>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5934505" y="837460"/>
            <a:ext cx="2290354" cy="523220"/>
          </a:xfrm>
          <a:prstGeom prst="rect">
            <a:avLst/>
          </a:prstGeom>
          <a:noFill/>
        </p:spPr>
        <p:txBody>
          <a:bodyPr wrap="square" rtlCol="0">
            <a:spAutoFit/>
          </a:bodyPr>
          <a:lstStyle/>
          <a:p>
            <a:pPr algn="ctr"/>
            <a:r>
              <a:rPr lang="en-US" sz="2800" b="1" dirty="0"/>
              <a:t>Base CMAQ</a:t>
            </a:r>
            <a:endParaRPr lang="en-US" b="1" dirty="0"/>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679063" y="1968109"/>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684261" y="4634851"/>
            <a:ext cx="2290354" cy="523220"/>
          </a:xfrm>
          <a:prstGeom prst="rect">
            <a:avLst/>
          </a:prstGeom>
          <a:noFill/>
        </p:spPr>
        <p:txBody>
          <a:bodyPr wrap="square" rtlCol="0">
            <a:spAutoFit/>
          </a:bodyPr>
          <a:lstStyle/>
          <a:p>
            <a:pPr algn="ctr"/>
            <a:r>
              <a:rPr lang="en-US" sz="2800" b="1" dirty="0"/>
              <a:t>July</a:t>
            </a:r>
          </a:p>
        </p:txBody>
      </p:sp>
      <p:pic>
        <p:nvPicPr>
          <p:cNvPr id="12" name="Picture 11" descr="A close up of a map&#10;&#10;Description automatically generated">
            <a:extLst>
              <a:ext uri="{FF2B5EF4-FFF2-40B4-BE49-F238E27FC236}">
                <a16:creationId xmlns:a16="http://schemas.microsoft.com/office/drawing/2014/main" id="{8839A6F5-F00D-4137-9771-C02D7685D401}"/>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645" b="52492"/>
          <a:stretch/>
        </p:blipFill>
        <p:spPr>
          <a:xfrm>
            <a:off x="645582" y="3908271"/>
            <a:ext cx="4286250" cy="2682240"/>
          </a:xfrm>
          <a:prstGeom prst="rect">
            <a:avLst/>
          </a:prstGeom>
        </p:spPr>
      </p:pic>
      <p:pic>
        <p:nvPicPr>
          <p:cNvPr id="16" name="Picture 15" descr="A close up of a map&#10;&#10;Description automatically generated">
            <a:extLst>
              <a:ext uri="{FF2B5EF4-FFF2-40B4-BE49-F238E27FC236}">
                <a16:creationId xmlns:a16="http://schemas.microsoft.com/office/drawing/2014/main" id="{41CA027F-85AE-4AF1-9532-5F860D679330}"/>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4205" b="53115"/>
          <a:stretch/>
        </p:blipFill>
        <p:spPr>
          <a:xfrm>
            <a:off x="5060348" y="3908271"/>
            <a:ext cx="4286250" cy="2609850"/>
          </a:xfrm>
          <a:prstGeom prst="rect">
            <a:avLst/>
          </a:prstGeom>
        </p:spPr>
      </p:pic>
      <p:sp>
        <p:nvSpPr>
          <p:cNvPr id="2" name="TextBox 1">
            <a:extLst>
              <a:ext uri="{FF2B5EF4-FFF2-40B4-BE49-F238E27FC236}">
                <a16:creationId xmlns:a16="http://schemas.microsoft.com/office/drawing/2014/main" id="{7B2DA64C-7B74-44D1-9B06-4A05D2D1C842}"/>
              </a:ext>
            </a:extLst>
          </p:cNvPr>
          <p:cNvSpPr txBox="1"/>
          <p:nvPr/>
        </p:nvSpPr>
        <p:spPr>
          <a:xfrm>
            <a:off x="9560557" y="2599682"/>
            <a:ext cx="2456819" cy="2031325"/>
          </a:xfrm>
          <a:prstGeom prst="rect">
            <a:avLst/>
          </a:prstGeom>
          <a:noFill/>
        </p:spPr>
        <p:txBody>
          <a:bodyPr wrap="square" rtlCol="0">
            <a:spAutoFit/>
          </a:bodyPr>
          <a:lstStyle/>
          <a:p>
            <a:r>
              <a:rPr lang="en-US" dirty="0"/>
              <a:t>Focus evaluation on locations with high sulfate concs</a:t>
            </a:r>
          </a:p>
          <a:p>
            <a:pPr marL="285750" indent="-285750">
              <a:buFont typeface="Arial" panose="020B0604020202020204" pitchFamily="34" charset="0"/>
              <a:buChar char="•"/>
            </a:pPr>
            <a:r>
              <a:rPr lang="en-US" dirty="0"/>
              <a:t>Winter: entire Eastern US</a:t>
            </a:r>
          </a:p>
          <a:p>
            <a:pPr marL="285750" indent="-285750">
              <a:buFont typeface="Arial" panose="020B0604020202020204" pitchFamily="34" charset="0"/>
              <a:buChar char="•"/>
            </a:pPr>
            <a:r>
              <a:rPr lang="en-US" dirty="0"/>
              <a:t>Summer: Ohio River Valley </a:t>
            </a:r>
          </a:p>
        </p:txBody>
      </p:sp>
      <p:sp>
        <p:nvSpPr>
          <p:cNvPr id="11" name="Oval 10">
            <a:extLst>
              <a:ext uri="{FF2B5EF4-FFF2-40B4-BE49-F238E27FC236}">
                <a16:creationId xmlns:a16="http://schemas.microsoft.com/office/drawing/2014/main" id="{3DAB2743-1B3E-485A-B92C-8F8108D44AA0}"/>
              </a:ext>
            </a:extLst>
          </p:cNvPr>
          <p:cNvSpPr/>
          <p:nvPr/>
        </p:nvSpPr>
        <p:spPr>
          <a:xfrm>
            <a:off x="4619992" y="1420114"/>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C07F70-4DCB-4BBF-B93C-F4C1607F6A43}"/>
              </a:ext>
            </a:extLst>
          </p:cNvPr>
          <p:cNvSpPr/>
          <p:nvPr/>
        </p:nvSpPr>
        <p:spPr>
          <a:xfrm>
            <a:off x="9099016" y="131125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3A6C42-AB4C-43DE-A5C5-DDF800A80050}"/>
              </a:ext>
            </a:extLst>
          </p:cNvPr>
          <p:cNvSpPr/>
          <p:nvPr/>
        </p:nvSpPr>
        <p:spPr>
          <a:xfrm>
            <a:off x="4619992" y="4038600"/>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9203AA5-E387-41F4-AE65-BB1E9E809F6D}"/>
              </a:ext>
            </a:extLst>
          </p:cNvPr>
          <p:cNvSpPr/>
          <p:nvPr/>
        </p:nvSpPr>
        <p:spPr>
          <a:xfrm>
            <a:off x="9034758" y="3991602"/>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77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1179" y="-100239"/>
            <a:ext cx="10972800" cy="1143000"/>
          </a:xfrm>
        </p:spPr>
        <p:txBody>
          <a:bodyPr/>
          <a:lstStyle/>
          <a:p>
            <a:r>
              <a:rPr lang="en-US" dirty="0"/>
              <a:t>Sulfate Bias (%) – Overview</a:t>
            </a:r>
          </a:p>
        </p:txBody>
      </p:sp>
      <p:grpSp>
        <p:nvGrpSpPr>
          <p:cNvPr id="4" name="Group 3">
            <a:extLst>
              <a:ext uri="{FF2B5EF4-FFF2-40B4-BE49-F238E27FC236}">
                <a16:creationId xmlns:a16="http://schemas.microsoft.com/office/drawing/2014/main" id="{30EC3503-770A-4931-9443-E02421B051E5}"/>
              </a:ext>
            </a:extLst>
          </p:cNvPr>
          <p:cNvGrpSpPr/>
          <p:nvPr/>
        </p:nvGrpSpPr>
        <p:grpSpPr>
          <a:xfrm>
            <a:off x="0" y="3028777"/>
            <a:ext cx="9685627" cy="3829223"/>
            <a:chOff x="600534" y="3028777"/>
            <a:chExt cx="9685627" cy="3829223"/>
          </a:xfrm>
        </p:grpSpPr>
        <p:pic>
          <p:nvPicPr>
            <p:cNvPr id="5" name="Picture 4" descr="A screenshot of a cell phone&#10;&#10;Description automatically generated">
              <a:extLst>
                <a:ext uri="{FF2B5EF4-FFF2-40B4-BE49-F238E27FC236}">
                  <a16:creationId xmlns:a16="http://schemas.microsoft.com/office/drawing/2014/main" id="{4B4E02D6-4147-45A0-BE13-AD76428B11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870" t="9128"/>
            <a:stretch/>
          </p:blipFill>
          <p:spPr>
            <a:xfrm>
              <a:off x="5668489" y="3429000"/>
              <a:ext cx="4617672" cy="34290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8BF46106-8416-4B27-804A-D54CDEC41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24" r="29838"/>
            <a:stretch/>
          </p:blipFill>
          <p:spPr>
            <a:xfrm>
              <a:off x="600534" y="3428887"/>
              <a:ext cx="4974471" cy="3429113"/>
            </a:xfrm>
            <a:prstGeom prst="rect">
              <a:avLst/>
            </a:prstGeom>
          </p:spPr>
        </p:pic>
        <p:sp>
          <p:nvSpPr>
            <p:cNvPr id="3" name="TextBox 2">
              <a:extLst>
                <a:ext uri="{FF2B5EF4-FFF2-40B4-BE49-F238E27FC236}">
                  <a16:creationId xmlns:a16="http://schemas.microsoft.com/office/drawing/2014/main" id="{0DD58649-6781-48C4-9CCD-A72193C98AAF}"/>
                </a:ext>
              </a:extLst>
            </p:cNvPr>
            <p:cNvSpPr txBox="1"/>
            <p:nvPr/>
          </p:nvSpPr>
          <p:spPr>
            <a:xfrm>
              <a:off x="3093828" y="3028777"/>
              <a:ext cx="2391893" cy="400110"/>
            </a:xfrm>
            <a:prstGeom prst="rect">
              <a:avLst/>
            </a:prstGeom>
            <a:noFill/>
          </p:spPr>
          <p:txBody>
            <a:bodyPr wrap="square" rtlCol="0">
              <a:spAutoFit/>
            </a:bodyPr>
            <a:lstStyle/>
            <a:p>
              <a:r>
                <a:rPr lang="en-US" sz="2000" b="1" dirty="0"/>
                <a:t>CMAQ 2016fh</a:t>
              </a:r>
            </a:p>
          </p:txBody>
        </p:sp>
        <p:sp>
          <p:nvSpPr>
            <p:cNvPr id="7" name="TextBox 6">
              <a:extLst>
                <a:ext uri="{FF2B5EF4-FFF2-40B4-BE49-F238E27FC236}">
                  <a16:creationId xmlns:a16="http://schemas.microsoft.com/office/drawing/2014/main" id="{6C90E396-A3CC-48AD-B23E-65F805FFB526}"/>
                </a:ext>
              </a:extLst>
            </p:cNvPr>
            <p:cNvSpPr txBox="1"/>
            <p:nvPr/>
          </p:nvSpPr>
          <p:spPr>
            <a:xfrm>
              <a:off x="5709978" y="3028777"/>
              <a:ext cx="2391893" cy="400110"/>
            </a:xfrm>
            <a:prstGeom prst="rect">
              <a:avLst/>
            </a:prstGeom>
            <a:noFill/>
          </p:spPr>
          <p:txBody>
            <a:bodyPr wrap="square" rtlCol="0">
              <a:spAutoFit/>
            </a:bodyPr>
            <a:lstStyle/>
            <a:p>
              <a:r>
                <a:rPr lang="en-US" sz="2000" b="1" dirty="0"/>
                <a:t>CAMx 2016fh</a:t>
              </a:r>
            </a:p>
          </p:txBody>
        </p:sp>
      </p:grpSp>
      <p:sp>
        <p:nvSpPr>
          <p:cNvPr id="16" name="TextBox 15">
            <a:extLst>
              <a:ext uri="{FF2B5EF4-FFF2-40B4-BE49-F238E27FC236}">
                <a16:creationId xmlns:a16="http://schemas.microsoft.com/office/drawing/2014/main" id="{864C6520-8739-41B2-9476-CA98B7622297}"/>
              </a:ext>
            </a:extLst>
          </p:cNvPr>
          <p:cNvSpPr txBox="1"/>
          <p:nvPr/>
        </p:nvSpPr>
        <p:spPr>
          <a:xfrm>
            <a:off x="78419" y="1090589"/>
            <a:ext cx="12064153" cy="1754326"/>
          </a:xfrm>
          <a:prstGeom prst="rect">
            <a:avLst/>
          </a:prstGeom>
          <a:noFill/>
          <a:ln>
            <a:solidFill>
              <a:schemeClr val="tx1"/>
            </a:solidFill>
          </a:ln>
        </p:spPr>
        <p:txBody>
          <a:bodyPr wrap="square" rtlCol="0">
            <a:spAutoFit/>
          </a:bodyPr>
          <a:lstStyle/>
          <a:p>
            <a:r>
              <a:rPr lang="en-US" b="1" dirty="0"/>
              <a:t>Sulfate overprediction in the Western US where concentrations are very low – very small absolute bias</a:t>
            </a:r>
          </a:p>
          <a:p>
            <a:endParaRPr lang="en-US" b="1" dirty="0"/>
          </a:p>
          <a:p>
            <a:r>
              <a:rPr lang="en-US" b="1" dirty="0"/>
              <a:t>Winter Eastern US: CAMx bias is mostly between -20% and +40%, CMAQ underpredictions are generally less than -20%</a:t>
            </a:r>
          </a:p>
          <a:p>
            <a:endParaRPr lang="en-US" b="1" dirty="0"/>
          </a:p>
          <a:p>
            <a:r>
              <a:rPr lang="en-US" b="1" dirty="0"/>
              <a:t>Summer Ohio River Valley: CAMx bias is between -20% and +20%, CMAQ bias is between -40% and -20%</a:t>
            </a:r>
          </a:p>
        </p:txBody>
      </p:sp>
    </p:spTree>
    <p:extLst>
      <p:ext uri="{BB962C8B-B14F-4D97-AF65-F5344CB8AC3E}">
        <p14:creationId xmlns:p14="http://schemas.microsoft.com/office/powerpoint/2010/main" val="1530566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6231EC-DFAF-4953-B886-588F5151FF44}"/>
              </a:ext>
            </a:extLst>
          </p:cNvPr>
          <p:cNvSpPr>
            <a:spLocks noGrp="1"/>
          </p:cNvSpPr>
          <p:nvPr>
            <p:ph type="title" idx="4294967295"/>
          </p:nvPr>
        </p:nvSpPr>
        <p:spPr>
          <a:xfrm>
            <a:off x="0" y="-257175"/>
            <a:ext cx="10515600" cy="1325563"/>
          </a:xfrm>
        </p:spPr>
        <p:txBody>
          <a:bodyPr>
            <a:normAutofit/>
          </a:bodyPr>
          <a:lstStyle/>
          <a:p>
            <a:r>
              <a:rPr lang="en-US" dirty="0"/>
              <a:t>Sulfate – 2016fh National NMB (%)</a:t>
            </a:r>
          </a:p>
        </p:txBody>
      </p:sp>
      <p:pic>
        <p:nvPicPr>
          <p:cNvPr id="3" name="Picture 2" descr="A close up of a map&#10;&#10;Description automatically generated">
            <a:extLst>
              <a:ext uri="{FF2B5EF4-FFF2-40B4-BE49-F238E27FC236}">
                <a16:creationId xmlns:a16="http://schemas.microsoft.com/office/drawing/2014/main" id="{84B85D8E-014F-4A94-84D5-234FA11657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81" r="16141" b="19026"/>
          <a:stretch/>
        </p:blipFill>
        <p:spPr>
          <a:xfrm>
            <a:off x="527135" y="1186800"/>
            <a:ext cx="4428342" cy="2473432"/>
          </a:xfrm>
          <a:prstGeom prst="rect">
            <a:avLst/>
          </a:prstGeom>
        </p:spPr>
      </p:pic>
      <p:sp>
        <p:nvSpPr>
          <p:cNvPr id="5" name="TextBox 4">
            <a:extLst>
              <a:ext uri="{FF2B5EF4-FFF2-40B4-BE49-F238E27FC236}">
                <a16:creationId xmlns:a16="http://schemas.microsoft.com/office/drawing/2014/main" id="{D8FBF0E5-94D1-4CD2-AD31-19117F546F90}"/>
              </a:ext>
            </a:extLst>
          </p:cNvPr>
          <p:cNvSpPr txBox="1"/>
          <p:nvPr/>
        </p:nvSpPr>
        <p:spPr>
          <a:xfrm>
            <a:off x="1423299" y="718546"/>
            <a:ext cx="2290354" cy="584775"/>
          </a:xfrm>
          <a:prstGeom prst="rect">
            <a:avLst/>
          </a:prstGeom>
          <a:noFill/>
        </p:spPr>
        <p:txBody>
          <a:bodyPr wrap="square" rtlCol="0">
            <a:spAutoFit/>
          </a:bodyPr>
          <a:lstStyle/>
          <a:p>
            <a:pPr algn="ctr"/>
            <a:r>
              <a:rPr lang="en-US" sz="3200" b="1" dirty="0"/>
              <a:t>CAMx</a:t>
            </a:r>
          </a:p>
        </p:txBody>
      </p:sp>
      <p:sp>
        <p:nvSpPr>
          <p:cNvPr id="6" name="TextBox 5">
            <a:extLst>
              <a:ext uri="{FF2B5EF4-FFF2-40B4-BE49-F238E27FC236}">
                <a16:creationId xmlns:a16="http://schemas.microsoft.com/office/drawing/2014/main" id="{FF010268-04FA-4B50-B699-7D893F479D47}"/>
              </a:ext>
            </a:extLst>
          </p:cNvPr>
          <p:cNvSpPr txBox="1"/>
          <p:nvPr/>
        </p:nvSpPr>
        <p:spPr>
          <a:xfrm>
            <a:off x="6580748" y="684790"/>
            <a:ext cx="2290354" cy="646331"/>
          </a:xfrm>
          <a:prstGeom prst="rect">
            <a:avLst/>
          </a:prstGeom>
          <a:noFill/>
        </p:spPr>
        <p:txBody>
          <a:bodyPr wrap="square" rtlCol="0">
            <a:spAutoFit/>
          </a:bodyPr>
          <a:lstStyle/>
          <a:p>
            <a:pPr algn="ctr"/>
            <a:r>
              <a:rPr lang="en-US" sz="3600" b="1" dirty="0"/>
              <a:t>CMAQ</a:t>
            </a:r>
          </a:p>
        </p:txBody>
      </p:sp>
      <p:pic>
        <p:nvPicPr>
          <p:cNvPr id="7" name="Picture 6" descr="A close up of a map&#10;&#10;Description automatically generated">
            <a:extLst>
              <a:ext uri="{FF2B5EF4-FFF2-40B4-BE49-F238E27FC236}">
                <a16:creationId xmlns:a16="http://schemas.microsoft.com/office/drawing/2014/main" id="{FC651F32-5FFE-4D77-80EE-CA18559E05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381" r="16141" b="19026"/>
          <a:stretch/>
        </p:blipFill>
        <p:spPr>
          <a:xfrm>
            <a:off x="5725425" y="1186800"/>
            <a:ext cx="4428343" cy="2473432"/>
          </a:xfrm>
          <a:prstGeom prst="rect">
            <a:avLst/>
          </a:prstGeom>
        </p:spPr>
      </p:pic>
      <p:pic>
        <p:nvPicPr>
          <p:cNvPr id="8" name="Picture 7" descr="A close up of a map&#10;&#10;Description automatically generated">
            <a:extLst>
              <a:ext uri="{FF2B5EF4-FFF2-40B4-BE49-F238E27FC236}">
                <a16:creationId xmlns:a16="http://schemas.microsoft.com/office/drawing/2014/main" id="{B0798884-79A1-49CA-914E-B1E0E01B2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953" r="16141" b="19482"/>
          <a:stretch/>
        </p:blipFill>
        <p:spPr>
          <a:xfrm>
            <a:off x="538955" y="3582336"/>
            <a:ext cx="4428343" cy="2431469"/>
          </a:xfrm>
          <a:prstGeom prst="rect">
            <a:avLst/>
          </a:prstGeom>
        </p:spPr>
      </p:pic>
      <p:pic>
        <p:nvPicPr>
          <p:cNvPr id="10" name="Picture 9" descr="A close up of a map&#10;&#10;Description automatically generated">
            <a:extLst>
              <a:ext uri="{FF2B5EF4-FFF2-40B4-BE49-F238E27FC236}">
                <a16:creationId xmlns:a16="http://schemas.microsoft.com/office/drawing/2014/main" id="{3182AE43-18EE-4570-8803-800FD175A8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953" r="16141" b="19482"/>
          <a:stretch/>
        </p:blipFill>
        <p:spPr>
          <a:xfrm>
            <a:off x="5725425" y="3582336"/>
            <a:ext cx="4428343" cy="2431469"/>
          </a:xfrm>
          <a:prstGeom prst="rect">
            <a:avLst/>
          </a:prstGeom>
        </p:spPr>
      </p:pic>
      <p:sp>
        <p:nvSpPr>
          <p:cNvPr id="12" name="TextBox 11">
            <a:extLst>
              <a:ext uri="{FF2B5EF4-FFF2-40B4-BE49-F238E27FC236}">
                <a16:creationId xmlns:a16="http://schemas.microsoft.com/office/drawing/2014/main" id="{AC1694A7-D66A-407F-8282-6945FC274939}"/>
              </a:ext>
            </a:extLst>
          </p:cNvPr>
          <p:cNvSpPr txBox="1"/>
          <p:nvPr/>
        </p:nvSpPr>
        <p:spPr>
          <a:xfrm rot="16200000">
            <a:off x="-681195" y="1775018"/>
            <a:ext cx="2290354" cy="584775"/>
          </a:xfrm>
          <a:prstGeom prst="rect">
            <a:avLst/>
          </a:prstGeom>
          <a:noFill/>
        </p:spPr>
        <p:txBody>
          <a:bodyPr wrap="square" rtlCol="0">
            <a:spAutoFit/>
          </a:bodyPr>
          <a:lstStyle/>
          <a:p>
            <a:pPr algn="ctr"/>
            <a:r>
              <a:rPr lang="en-US" sz="3200" b="1" dirty="0"/>
              <a:t>Winter</a:t>
            </a:r>
          </a:p>
        </p:txBody>
      </p:sp>
      <p:sp>
        <p:nvSpPr>
          <p:cNvPr id="13" name="TextBox 12">
            <a:extLst>
              <a:ext uri="{FF2B5EF4-FFF2-40B4-BE49-F238E27FC236}">
                <a16:creationId xmlns:a16="http://schemas.microsoft.com/office/drawing/2014/main" id="{EEFF2D1A-5B72-47E2-8D7A-E8FC45E1E0A0}"/>
              </a:ext>
            </a:extLst>
          </p:cNvPr>
          <p:cNvSpPr txBox="1"/>
          <p:nvPr/>
        </p:nvSpPr>
        <p:spPr>
          <a:xfrm rot="16200000">
            <a:off x="-618042" y="4260918"/>
            <a:ext cx="2290354" cy="584775"/>
          </a:xfrm>
          <a:prstGeom prst="rect">
            <a:avLst/>
          </a:prstGeom>
          <a:noFill/>
        </p:spPr>
        <p:txBody>
          <a:bodyPr wrap="square" rtlCol="0">
            <a:spAutoFit/>
          </a:bodyPr>
          <a:lstStyle/>
          <a:p>
            <a:pPr algn="ctr"/>
            <a:r>
              <a:rPr lang="en-US" sz="3200" b="1" dirty="0"/>
              <a:t>Summer</a:t>
            </a:r>
          </a:p>
        </p:txBody>
      </p:sp>
      <p:pic>
        <p:nvPicPr>
          <p:cNvPr id="14" name="Picture 13" descr="A close up of a map&#10;&#10;Description automatically generated">
            <a:extLst>
              <a:ext uri="{FF2B5EF4-FFF2-40B4-BE49-F238E27FC236}">
                <a16:creationId xmlns:a16="http://schemas.microsoft.com/office/drawing/2014/main" id="{D00A65C0-BC44-4452-A69E-995208A831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734" t="20381" b="19026"/>
          <a:stretch/>
        </p:blipFill>
        <p:spPr>
          <a:xfrm>
            <a:off x="10593332" y="922228"/>
            <a:ext cx="1598668" cy="4336793"/>
          </a:xfrm>
          <a:prstGeom prst="rect">
            <a:avLst/>
          </a:prstGeom>
        </p:spPr>
      </p:pic>
      <p:sp>
        <p:nvSpPr>
          <p:cNvPr id="9" name="TextBox 8">
            <a:extLst>
              <a:ext uri="{FF2B5EF4-FFF2-40B4-BE49-F238E27FC236}">
                <a16:creationId xmlns:a16="http://schemas.microsoft.com/office/drawing/2014/main" id="{281BFC23-A2C5-4640-B92E-1B79DBF6A416}"/>
              </a:ext>
            </a:extLst>
          </p:cNvPr>
          <p:cNvSpPr txBox="1"/>
          <p:nvPr/>
        </p:nvSpPr>
        <p:spPr>
          <a:xfrm>
            <a:off x="86350" y="5688546"/>
            <a:ext cx="11566695" cy="1169551"/>
          </a:xfrm>
          <a:prstGeom prst="rect">
            <a:avLst/>
          </a:prstGeom>
          <a:solidFill>
            <a:schemeClr val="bg1"/>
          </a:solidFill>
          <a:ln>
            <a:solidFill>
              <a:schemeClr val="tx1"/>
            </a:solidFill>
          </a:ln>
        </p:spPr>
        <p:txBody>
          <a:bodyPr wrap="square" rtlCol="0">
            <a:spAutoFit/>
          </a:bodyPr>
          <a:lstStyle/>
          <a:p>
            <a:r>
              <a:rPr lang="en-US" sz="1400" b="1" dirty="0"/>
              <a:t>Sulfate overprediction in the Western US where concentrations are very low – very small absolute bias</a:t>
            </a:r>
          </a:p>
          <a:p>
            <a:endParaRPr lang="en-US" sz="1400" b="1" dirty="0"/>
          </a:p>
          <a:p>
            <a:r>
              <a:rPr lang="en-US" sz="1400" b="1" dirty="0"/>
              <a:t>Winter Eastern US: CAMx bias is mostly between -20% and +40%, CMAQ underpredictions are generally less than -20%</a:t>
            </a:r>
          </a:p>
          <a:p>
            <a:endParaRPr lang="en-US" sz="1400" b="1" dirty="0"/>
          </a:p>
          <a:p>
            <a:r>
              <a:rPr lang="en-US" sz="1400" b="1" dirty="0"/>
              <a:t>Summer Ohio River Valley: CAMx bias is between -20% and +20%, CMAQ bias is between -40% and -20%</a:t>
            </a:r>
          </a:p>
        </p:txBody>
      </p:sp>
    </p:spTree>
    <p:extLst>
      <p:ext uri="{BB962C8B-B14F-4D97-AF65-F5344CB8AC3E}">
        <p14:creationId xmlns:p14="http://schemas.microsoft.com/office/powerpoint/2010/main" val="27216496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mso-contentType ?>
<FormTemplates xmlns="http://schemas.microsoft.com/sharepoint/v3/contenttype/forms">
  <Display>DocumentLibraryForm</Display>
  <Edit>DocumentLibraryForm</Edit>
  <New>DocumentLibraryForm</New>
</FormTemplates>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mso-contentType ?>
<SharedContentType xmlns="Microsoft.SharePoint.Taxonomy.ContentTypeSync" SourceId="29f62856-1543-49d4-a736-4569d363f533" ContentTypeId="0x0101" PreviousValue="false"/>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_ip_UnifiedCompliancePolicyProperties xmlns="http://schemas.microsoft.com/sharepoint/v3" xsi:nil="true"/>
    <Rights xmlns="4ffa91fb-a0ff-4ac5-b2db-65c790d184a4" xsi:nil="true"/>
    <Document_x0020_Creation_x0020_Date xmlns="4ffa91fb-a0ff-4ac5-b2db-65c790d184a4">2020-04-29T01:04:08+00:00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8" ma:contentTypeDescription="Create a new document." ma:contentTypeScope="" ma:versionID="65234bea06d9f24b4d56f4b5e5e008ae">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db45db59d2d67bf6ec4a5bb8f4cc0750"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element ref="ns7:MediaServiceAutoKeyPoints" minOccurs="0"/>
                <xsd:element ref="ns7: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5" nillable="true" ma:displayName="Unified Compliance Policy Properties" ma:hidden="true" ma:internalName="_ip_UnifiedCompliancePolicyProperties">
      <xsd:simpleType>
        <xsd:restriction base="dms:Note"/>
      </xsd:simpleType>
    </xsd:element>
    <xsd:element name="_ip_UnifiedCompliancePolicyUIAction" ma:index="4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1.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20E00D2-6FDB-41FB-889D-F93EB1139B34}">
  <ds:schemaRefs>
    <ds:schemaRef ds:uri="ESRI.ArcGIS.Mapping.OfficeIntegration.PowerPointInfo"/>
  </ds:schemaRefs>
</ds:datastoreItem>
</file>

<file path=customXml/itemProps10.xml><?xml version="1.0" encoding="utf-8"?>
<ds:datastoreItem xmlns:ds="http://schemas.openxmlformats.org/officeDocument/2006/customXml" ds:itemID="{37075C88-1EEE-4822-97C5-81B3804A00BC}">
  <ds:schemaRefs>
    <ds:schemaRef ds:uri="ESRI.ArcGIS.Mapping.OfficeIntegration.PowerPointInfo"/>
  </ds:schemaRefs>
</ds:datastoreItem>
</file>

<file path=customXml/itemProps11.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12.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13.xml><?xml version="1.0" encoding="utf-8"?>
<ds:datastoreItem xmlns:ds="http://schemas.openxmlformats.org/officeDocument/2006/customXml" ds:itemID="{823B9AB6-CD2D-4A73-B778-E54BB3E5B550}">
  <ds:schemaRefs>
    <ds:schemaRef ds:uri="ESRI.ArcGIS.Mapping.OfficeIntegration.PowerPointInfo"/>
  </ds:schemaRefs>
</ds:datastoreItem>
</file>

<file path=customXml/itemProps14.xml><?xml version="1.0" encoding="utf-8"?>
<ds:datastoreItem xmlns:ds="http://schemas.openxmlformats.org/officeDocument/2006/customXml" ds:itemID="{6141EDAB-E2DD-416E-A8A7-493A01EA9A19}">
  <ds:schemaRefs>
    <ds:schemaRef ds:uri="http://schemas.microsoft.com/sharepoint/v3/contenttype/forms"/>
  </ds:schemaRefs>
</ds:datastoreItem>
</file>

<file path=customXml/itemProps15.xml><?xml version="1.0" encoding="utf-8"?>
<ds:datastoreItem xmlns:ds="http://schemas.openxmlformats.org/officeDocument/2006/customXml" ds:itemID="{4CFDB25E-CC4E-4552-9C66-676F865FAA12}">
  <ds:schemaRefs>
    <ds:schemaRef ds:uri="ESRI.ArcGIS.Mapping.OfficeIntegration.PowerPointInfo"/>
  </ds:schemaRefs>
</ds:datastoreItem>
</file>

<file path=customXml/itemProps16.xml><?xml version="1.0" encoding="utf-8"?>
<ds:datastoreItem xmlns:ds="http://schemas.openxmlformats.org/officeDocument/2006/customXml" ds:itemID="{3EBB9538-D065-4915-BE0F-AC673FD127AA}">
  <ds:schemaRefs>
    <ds:schemaRef ds:uri="ESRI.ArcGIS.Mapping.OfficeIntegration.PowerPointInfo"/>
  </ds:schemaRefs>
</ds:datastoreItem>
</file>

<file path=customXml/itemProps17.xml><?xml version="1.0" encoding="utf-8"?>
<ds:datastoreItem xmlns:ds="http://schemas.openxmlformats.org/officeDocument/2006/customXml" ds:itemID="{1B7ED092-CAD7-49F5-8960-27AD55060726}">
  <ds:schemaRefs>
    <ds:schemaRef ds:uri="ESRI.ArcGIS.Mapping.OfficeIntegration.PowerPointInfo"/>
  </ds:schemaRefs>
</ds:datastoreItem>
</file>

<file path=customXml/itemProps18.xml><?xml version="1.0" encoding="utf-8"?>
<ds:datastoreItem xmlns:ds="http://schemas.openxmlformats.org/officeDocument/2006/customXml" ds:itemID="{A6D933E6-E4ED-48B3-9FE3-28A5E1C8862E}">
  <ds:schemaRefs>
    <ds:schemaRef ds:uri="ESRI.ArcGIS.Mapping.OfficeIntegration.PowerPointInfo"/>
  </ds:schemaRefs>
</ds:datastoreItem>
</file>

<file path=customXml/itemProps19.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2.xml><?xml version="1.0" encoding="utf-8"?>
<ds:datastoreItem xmlns:ds="http://schemas.openxmlformats.org/officeDocument/2006/customXml" ds:itemID="{56755ED1-8DEC-4C31-9EB5-306F4554FF52}">
  <ds:schemaRefs>
    <ds:schemaRef ds:uri="ESRI.ArcGIS.Mapping.OfficeIntegration.PowerPointInfo"/>
  </ds:schemaRefs>
</ds:datastoreItem>
</file>

<file path=customXml/itemProps20.xml><?xml version="1.0" encoding="utf-8"?>
<ds:datastoreItem xmlns:ds="http://schemas.openxmlformats.org/officeDocument/2006/customXml" ds:itemID="{25E8768F-18F9-4E8B-ACBF-678EC4561152}">
  <ds:schemaRefs>
    <ds:schemaRef ds:uri="ESRI.ArcGIS.Mapping.OfficeIntegration.PowerPointInfo"/>
  </ds:schemaRefs>
</ds:datastoreItem>
</file>

<file path=customXml/itemProps21.xml><?xml version="1.0" encoding="utf-8"?>
<ds:datastoreItem xmlns:ds="http://schemas.openxmlformats.org/officeDocument/2006/customXml" ds:itemID="{AE25B3F0-0FD9-4795-85C0-F8F74D117378}">
  <ds:schemaRefs>
    <ds:schemaRef ds:uri="ESRI.ArcGIS.Mapping.OfficeIntegration.PowerPointInfo"/>
  </ds:schemaRefs>
</ds:datastoreItem>
</file>

<file path=customXml/itemProps22.xml><?xml version="1.0" encoding="utf-8"?>
<ds:datastoreItem xmlns:ds="http://schemas.openxmlformats.org/officeDocument/2006/customXml" ds:itemID="{09C2ADAA-D1E9-443F-BA2E-587A4C45A725}">
  <ds:schemaRefs>
    <ds:schemaRef ds:uri="ESRI.ArcGIS.Mapping.OfficeIntegration.PowerPointInfo"/>
  </ds:schemaRefs>
</ds:datastoreItem>
</file>

<file path=customXml/itemProps23.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24.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25.xml><?xml version="1.0" encoding="utf-8"?>
<ds:datastoreItem xmlns:ds="http://schemas.openxmlformats.org/officeDocument/2006/customXml" ds:itemID="{BD34DF9F-2656-46E5-989E-30DE2BBB50AD}">
  <ds:schemaRefs>
    <ds:schemaRef ds:uri="ESRI.ArcGIS.Mapping.OfficeIntegration.PowerPointInfo"/>
  </ds:schemaRefs>
</ds:datastoreItem>
</file>

<file path=customXml/itemProps26.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27.xml><?xml version="1.0" encoding="utf-8"?>
<ds:datastoreItem xmlns:ds="http://schemas.openxmlformats.org/officeDocument/2006/customXml" ds:itemID="{4F484A5C-2479-45CB-A57A-ACFEC237DAE6}">
  <ds:schemaRefs>
    <ds:schemaRef ds:uri="ESRI.ArcGIS.Mapping.OfficeIntegration.PowerPointInfo"/>
  </ds:schemaRefs>
</ds:datastoreItem>
</file>

<file path=customXml/itemProps28.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29.xml><?xml version="1.0" encoding="utf-8"?>
<ds:datastoreItem xmlns:ds="http://schemas.openxmlformats.org/officeDocument/2006/customXml" ds:itemID="{68FF9D03-D04B-427B-A253-1BF7F84B977B}">
  <ds:schemaRefs>
    <ds:schemaRef ds:uri="ESRI.ArcGIS.Mapping.OfficeIntegration.PowerPointInfo"/>
  </ds:schemaRefs>
</ds:datastoreItem>
</file>

<file path=customXml/itemProps3.xml><?xml version="1.0" encoding="utf-8"?>
<ds:datastoreItem xmlns:ds="http://schemas.openxmlformats.org/officeDocument/2006/customXml" ds:itemID="{A0291A99-809B-4F65-B0EB-4DBBAAD7E08A}">
  <ds:schemaRefs>
    <ds:schemaRef ds:uri="Microsoft.SharePoint.Taxonomy.ContentTypeSync"/>
  </ds:schemaRefs>
</ds:datastoreItem>
</file>

<file path=customXml/itemProps30.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31.xml><?xml version="1.0" encoding="utf-8"?>
<ds:datastoreItem xmlns:ds="http://schemas.openxmlformats.org/officeDocument/2006/customXml" ds:itemID="{8288C4EB-4206-45C4-84FC-0FE3D7A1D747}">
  <ds:schemaRefs>
    <ds:schemaRef ds:uri="ESRI.ArcGIS.Mapping.OfficeIntegration.PowerPointInfo"/>
  </ds:schemaRefs>
</ds:datastoreItem>
</file>

<file path=customXml/itemProps32.xml><?xml version="1.0" encoding="utf-8"?>
<ds:datastoreItem xmlns:ds="http://schemas.openxmlformats.org/officeDocument/2006/customXml" ds:itemID="{53609871-1BB7-4550-933E-0ED18001A368}">
  <ds:schemaRefs>
    <ds:schemaRef ds:uri="ESRI.ArcGIS.Mapping.OfficeIntegration.PowerPointInfo"/>
  </ds:schemaRefs>
</ds:datastoreItem>
</file>

<file path=customXml/itemProps33.xml><?xml version="1.0" encoding="utf-8"?>
<ds:datastoreItem xmlns:ds="http://schemas.openxmlformats.org/officeDocument/2006/customXml" ds:itemID="{66371122-3D4A-48E0-9C5D-5C7B76960A4B}">
  <ds:schemaRefs>
    <ds:schemaRef ds:uri="ESRI.ArcGIS.Mapping.OfficeIntegration.PowerPointInfo"/>
  </ds:schemaRefs>
</ds:datastoreItem>
</file>

<file path=customXml/itemProps34.xml><?xml version="1.0" encoding="utf-8"?>
<ds:datastoreItem xmlns:ds="http://schemas.openxmlformats.org/officeDocument/2006/customXml" ds:itemID="{662D36E8-DE20-4AED-9940-69A0BE2D84E7}">
  <ds:schemaRefs>
    <ds:schemaRef ds:uri="ESRI.ArcGIS.Mapping.OfficeIntegration.PowerPointInfo"/>
  </ds:schemaRefs>
</ds:datastoreItem>
</file>

<file path=customXml/itemProps35.xml><?xml version="1.0" encoding="utf-8"?>
<ds:datastoreItem xmlns:ds="http://schemas.openxmlformats.org/officeDocument/2006/customXml" ds:itemID="{0BAD4232-3864-4F88-BFAB-E2CA2ADFA2A7}">
  <ds:schemaRefs>
    <ds:schemaRef ds:uri="ESRI.ArcGIS.Mapping.OfficeIntegration.PowerPointInfo"/>
  </ds:schemaRefs>
</ds:datastoreItem>
</file>

<file path=customXml/itemProps36.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37.xml><?xml version="1.0" encoding="utf-8"?>
<ds:datastoreItem xmlns:ds="http://schemas.openxmlformats.org/officeDocument/2006/customXml" ds:itemID="{0BF036D3-52D3-4080-BCC4-FDF40F487A00}">
  <ds:schemaRefs>
    <ds:schemaRef ds:uri="ESRI.ArcGIS.Mapping.OfficeIntegration.PowerPointInfo"/>
  </ds:schemaRefs>
</ds:datastoreItem>
</file>

<file path=customXml/itemProps38.xml><?xml version="1.0" encoding="utf-8"?>
<ds:datastoreItem xmlns:ds="http://schemas.openxmlformats.org/officeDocument/2006/customXml" ds:itemID="{076526B2-1F56-4ABB-A007-E403B59D1695}">
  <ds:schemaRefs>
    <ds:schemaRef ds:uri="http://purl.org/dc/dcmitype/"/>
    <ds:schemaRef ds:uri="ba8eb6be-0955-44cd-ad6c-1ec625d649b5"/>
    <ds:schemaRef ds:uri="4ffa91fb-a0ff-4ac5-b2db-65c790d184a4"/>
    <ds:schemaRef ds:uri="http://schemas.microsoft.com/office/2006/documentManagement/types"/>
    <ds:schemaRef ds:uri="http://schemas.microsoft.com/office/infopath/2007/PartnerControls"/>
    <ds:schemaRef ds:uri="http://purl.org/dc/terms/"/>
    <ds:schemaRef ds:uri="http://purl.org/dc/elements/1.1/"/>
    <ds:schemaRef ds:uri="http://schemas.openxmlformats.org/package/2006/metadata/core-properties"/>
    <ds:schemaRef ds:uri="http://schemas.microsoft.com/sharepoint/v3/fields"/>
    <ds:schemaRef ds:uri="46aa0371-c0be-4330-a5ff-ec128acf39ed"/>
    <ds:schemaRef ds:uri="http://schemas.microsoft.com/office/2006/metadata/properties"/>
    <ds:schemaRef ds:uri="http://schemas.microsoft.com/sharepoint.v3"/>
    <ds:schemaRef ds:uri="http://schemas.microsoft.com/sharepoint/v3"/>
    <ds:schemaRef ds:uri="http://www.w3.org/XML/1998/namespace"/>
  </ds:schemaRefs>
</ds:datastoreItem>
</file>

<file path=customXml/itemProps39.xml><?xml version="1.0" encoding="utf-8"?>
<ds:datastoreItem xmlns:ds="http://schemas.openxmlformats.org/officeDocument/2006/customXml" ds:itemID="{81C7DCD1-465A-4CF3-BB86-D40EAD8A73DE}">
  <ds:schemaRefs>
    <ds:schemaRef ds:uri="ESRI.ArcGIS.Mapping.OfficeIntegration.PowerPointInfo"/>
  </ds:schemaRefs>
</ds:datastoreItem>
</file>

<file path=customXml/itemProps4.xml><?xml version="1.0" encoding="utf-8"?>
<ds:datastoreItem xmlns:ds="http://schemas.openxmlformats.org/officeDocument/2006/customXml" ds:itemID="{74B5AD79-C63E-4F50-9A2C-6BD45DDEAF51}">
  <ds:schemaRefs>
    <ds:schemaRef ds:uri="ESRI.ArcGIS.Mapping.OfficeIntegration.PowerPointInfo"/>
  </ds:schemaRefs>
</ds:datastoreItem>
</file>

<file path=customXml/itemProps40.xml><?xml version="1.0" encoding="utf-8"?>
<ds:datastoreItem xmlns:ds="http://schemas.openxmlformats.org/officeDocument/2006/customXml" ds:itemID="{4C536384-A4C3-4CD1-80BA-FAF78519BD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ba8eb6be-0955-44cd-ad6c-1ec625d649b5"/>
    <ds:schemaRef ds:uri="46aa0371-c0be-4330-a5ff-ec128acf39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1.xml><?xml version="1.0" encoding="utf-8"?>
<ds:datastoreItem xmlns:ds="http://schemas.openxmlformats.org/officeDocument/2006/customXml" ds:itemID="{0C6C1278-8D07-4F7C-BA5D-195637F2310A}">
  <ds:schemaRefs>
    <ds:schemaRef ds:uri="ESRI.ArcGIS.Mapping.OfficeIntegration.PowerPointInfo"/>
  </ds:schemaRefs>
</ds:datastoreItem>
</file>

<file path=customXml/itemProps5.xml><?xml version="1.0" encoding="utf-8"?>
<ds:datastoreItem xmlns:ds="http://schemas.openxmlformats.org/officeDocument/2006/customXml" ds:itemID="{6D016994-A4BB-4DE6-8264-70CA73C6EAA7}">
  <ds:schemaRefs>
    <ds:schemaRef ds:uri="ESRI.ArcGIS.Mapping.OfficeIntegration.PowerPointInfo"/>
  </ds:schemaRefs>
</ds:datastoreItem>
</file>

<file path=customXml/itemProps6.xml><?xml version="1.0" encoding="utf-8"?>
<ds:datastoreItem xmlns:ds="http://schemas.openxmlformats.org/officeDocument/2006/customXml" ds:itemID="{391D1D9F-625E-4218-A337-D1CAE3A9A155}">
  <ds:schemaRefs>
    <ds:schemaRef ds:uri="ESRI.ArcGIS.Mapping.OfficeIntegration.PowerPointInfo"/>
  </ds:schemaRefs>
</ds:datastoreItem>
</file>

<file path=customXml/itemProps7.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8.xml><?xml version="1.0" encoding="utf-8"?>
<ds:datastoreItem xmlns:ds="http://schemas.openxmlformats.org/officeDocument/2006/customXml" ds:itemID="{18AADD78-F23E-4D0F-BE03-7DA8FA730D31}">
  <ds:schemaRefs>
    <ds:schemaRef ds:uri="ESRI.ArcGIS.Mapping.OfficeIntegration.PowerPointInfo"/>
  </ds:schemaRefs>
</ds:datastoreItem>
</file>

<file path=customXml/itemProps9.xml><?xml version="1.0" encoding="utf-8"?>
<ds:datastoreItem xmlns:ds="http://schemas.openxmlformats.org/officeDocument/2006/customXml" ds:itemID="{77B9C036-2986-47C5-8E81-5419F0AA093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1140</TotalTime>
  <Words>3357</Words>
  <Application>Microsoft Office PowerPoint</Application>
  <PresentationFormat>Widescreen</PresentationFormat>
  <Paragraphs>635</Paragraphs>
  <Slides>58</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Gill Sans MT</vt:lpstr>
      <vt:lpstr>Lucida Sans Unicode</vt:lpstr>
      <vt:lpstr>Verdana</vt:lpstr>
      <vt:lpstr>Wingdings 2</vt:lpstr>
      <vt:lpstr>Wingdings 3</vt:lpstr>
      <vt:lpstr>Concourse</vt:lpstr>
      <vt:lpstr>Modeling Performance Evaluation and Sensitivity Overview</vt:lpstr>
      <vt:lpstr>EPA OAQPS Modeling Set-up for 2016v1</vt:lpstr>
      <vt:lpstr>Completed model sensitivity runs</vt:lpstr>
      <vt:lpstr>Model Performance Framework</vt:lpstr>
      <vt:lpstr>PM2.5</vt:lpstr>
      <vt:lpstr>Measured PM composition across the US (2013-2015)</vt:lpstr>
      <vt:lpstr>Sulfate spatial patterns in CMAQ and CAMx</vt:lpstr>
      <vt:lpstr>Sulfate Bias (%) – Overview</vt:lpstr>
      <vt:lpstr>Sulfate – 2016fh National NMB (%)</vt:lpstr>
      <vt:lpstr>PowerPoint Presentation</vt:lpstr>
      <vt:lpstr>Nitrate spatial patterns in CMAQ and CAMx</vt:lpstr>
      <vt:lpstr>Nitrate Bias (%) – Overview</vt:lpstr>
      <vt:lpstr>Nitrate – 2016fh National NMB (%)</vt:lpstr>
      <vt:lpstr>PowerPoint Presentation</vt:lpstr>
      <vt:lpstr>PowerPoint Presentation</vt:lpstr>
      <vt:lpstr>OC spatial patterns in CMAQ and CAMx</vt:lpstr>
      <vt:lpstr>Organic Carbon Bias (%) – Overview</vt:lpstr>
      <vt:lpstr>PowerPoint Presentation</vt:lpstr>
      <vt:lpstr>PowerPoint Presentation</vt:lpstr>
      <vt:lpstr>EC Bias (%) – Overview</vt:lpstr>
      <vt:lpstr>PM2.5 performance key takeaways</vt:lpstr>
      <vt:lpstr>Ozone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Next steps</vt:lpstr>
      <vt:lpstr>Additional Slides</vt:lpstr>
      <vt:lpstr>EPA AQ Modeling Inputs and Set-up</vt:lpstr>
      <vt:lpstr>Base Simulation CMAQv5.3.1 Science Options</vt:lpstr>
      <vt:lpstr>CAMxv7.0 “beta 6” Science Options</vt:lpstr>
      <vt:lpstr>WRF Set-Up</vt:lpstr>
      <vt:lpstr>NOx</vt:lpstr>
      <vt:lpstr>NOx spatial patterns in CMAQ and CAMx</vt:lpstr>
      <vt:lpstr>PowerPoint Presentation</vt:lpstr>
      <vt:lpstr>Winter NOx NMB (%)</vt:lpstr>
      <vt:lpstr>Summer NOx NMB (%)</vt:lpstr>
      <vt:lpstr>Geos-Chem BCs Sensitivity Simulations: NOx </vt:lpstr>
      <vt:lpstr>Additional CMAQ sensitivities: NOx </vt:lpstr>
      <vt:lpstr>PM2.5</vt:lpstr>
      <vt:lpstr>CSN speciated PM2.5 performance: Northeast</vt:lpstr>
      <vt:lpstr>CSN speciated PM2.5 performance: Upper Midwest</vt:lpstr>
      <vt:lpstr>CSN speciated PM2.5 performance: Ohio River Valley</vt:lpstr>
      <vt:lpstr>CSN speciated PM2.5 performance: Southeast</vt:lpstr>
      <vt:lpstr>CSN speciated PM2.5 performance: South</vt:lpstr>
      <vt:lpstr>CSN speciated PM2.5 performance: Northern Rockies and Plains</vt:lpstr>
      <vt:lpstr>CSN speciated PM2.5 performance: Northwest</vt:lpstr>
      <vt:lpstr>CSN speciated PM2.5 performance: Southwest</vt:lpstr>
      <vt:lpstr>CSN speciated PM2.5 performance: West</vt:lpstr>
      <vt:lpstr>CMAQ comparison to MODIS AOD: methods</vt:lpstr>
      <vt:lpstr>How does CMAQ compare to MODIS AOD?</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Simon, Heather</cp:lastModifiedBy>
  <cp:revision>176</cp:revision>
  <cp:lastPrinted>2017-12-04T21:57:59Z</cp:lastPrinted>
  <dcterms:created xsi:type="dcterms:W3CDTF">2011-06-13T20:10:16Z</dcterms:created>
  <dcterms:modified xsi:type="dcterms:W3CDTF">2020-09-17T16:16:08Z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